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145705148" r:id="rId6"/>
    <p:sldId id="2145705147" r:id="rId7"/>
    <p:sldId id="489" r:id="rId8"/>
    <p:sldId id="2145705140" r:id="rId9"/>
    <p:sldId id="2145705131" r:id="rId10"/>
    <p:sldId id="260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FD2605-AA61-3855-6641-DF80C0BEB6D0}" name="Rowan, Tracey (Federal)" initials="R(" userId="S::trowan@doc.gov::66ae1d0e-0768-4cd9-8c7e-116f35d09fdb" providerId="AD"/>
  <p188:author id="{E3AD1E5A-746B-16D1-0F04-459A1A48C21E}" name="Haynes, Courtney (Federal)" initials="H(" userId="S::chaynes@doc.gov::a0a63b3d-8cfe-404e-892a-49adf670a487" providerId="AD"/>
  <p188:author id="{0E935578-F4EA-7865-469C-8577F5E6F7ED}" name="Haynes, Courtney (Federal)" initials="HC(" userId="S::CHaynes@doc.gov::a0a63b3d-8cfe-404e-892a-49adf670a487" providerId="AD"/>
  <p188:author id="{CCEAC7BE-C075-E23A-0444-CFDFADDD09C5}" name="Valinsky, Ilana (Federal)" initials="V(" userId="S::ivalinsky@doc.gov::cd0d1064-9490-4d22-a079-61abf82dff23" providerId="AD"/>
  <p188:author id="{D0579DC4-1B86-5C89-6765-D58C9241B9E5}" name="Messick, Maria (Federal)" initials="MM(" userId="S::MMessick@doc.gov::67bd5734-43c2-47e8-b481-e1f2b1d8c4ed" providerId="AD"/>
  <p188:author id="{FFDFDDF4-53D2-7E6B-4FD5-A9CEA90DD92D}" name="Gilbert, Nancy L. (Federal)" initials="GNL(" userId="S::NGilbert@doc.gov::46f1930f-4c11-402b-9875-b98df49671b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Haynes, Courtney (Federal)" initials="HC(" lastIdx="1" clrIdx="6">
    <p:extLst>
      <p:ext uri="{19B8F6BF-5375-455C-9EA6-DF929625EA0E}">
        <p15:presenceInfo xmlns:p15="http://schemas.microsoft.com/office/powerpoint/2012/main" userId="S::CHaynes@doc.gov::a0a63b3d-8cfe-404e-892a-49adf670a487" providerId="AD"/>
      </p:ext>
    </p:extLst>
  </p:cmAuthor>
  <p:cmAuthor id="1" name="Wenner, Shelby (Federal)" initials="WS(" lastIdx="12" clrIdx="0">
    <p:extLst>
      <p:ext uri="{19B8F6BF-5375-455C-9EA6-DF929625EA0E}">
        <p15:presenceInfo xmlns:p15="http://schemas.microsoft.com/office/powerpoint/2012/main" userId="S-1-5-21-400491793-1610620802-1684573522-178738" providerId="AD"/>
      </p:ext>
    </p:extLst>
  </p:cmAuthor>
  <p:cmAuthor id="8" name="Ritner, Molly (Federal)" initials="RM( [2]" lastIdx="4" clrIdx="7">
    <p:extLst>
      <p:ext uri="{19B8F6BF-5375-455C-9EA6-DF929625EA0E}">
        <p15:presenceInfo xmlns:p15="http://schemas.microsoft.com/office/powerpoint/2012/main" userId="S::MRitner@doc.gov::c945b29c-6e54-4f37-9760-dabbf9fee26d" providerId="AD"/>
      </p:ext>
    </p:extLst>
  </p:cmAuthor>
  <p:cmAuthor id="2" name="Ritner, Molly (Federal)" initials="RM(" lastIdx="19" clrIdx="1">
    <p:extLst>
      <p:ext uri="{19B8F6BF-5375-455C-9EA6-DF929625EA0E}">
        <p15:presenceInfo xmlns:p15="http://schemas.microsoft.com/office/powerpoint/2012/main" userId="S-1-5-21-400491793-1610620802-1684573522-179402" providerId="AD"/>
      </p:ext>
    </p:extLst>
  </p:cmAuthor>
  <p:cmAuthor id="9" name="Anderson, Christopher (Federal)" initials="AC( [2]" lastIdx="12" clrIdx="8">
    <p:extLst>
      <p:ext uri="{19B8F6BF-5375-455C-9EA6-DF929625EA0E}">
        <p15:presenceInfo xmlns:p15="http://schemas.microsoft.com/office/powerpoint/2012/main" userId="S::CAnderson@doc.gov::7a3a665e-5d6d-4acf-800a-0dafc1384080" providerId="AD"/>
      </p:ext>
    </p:extLst>
  </p:cmAuthor>
  <p:cmAuthor id="3" name="Wenner, Shelby (Federal)" initials="W(" lastIdx="11" clrIdx="2">
    <p:extLst>
      <p:ext uri="{19B8F6BF-5375-455C-9EA6-DF929625EA0E}">
        <p15:presenceInfo xmlns:p15="http://schemas.microsoft.com/office/powerpoint/2012/main" userId="S::swenner@doc.gov::8e6d5db8-15b8-4487-92b6-aa52d0c11592" providerId="AD"/>
      </p:ext>
    </p:extLst>
  </p:cmAuthor>
  <p:cmAuthor id="10" name="Chang, Michele (Federal)" initials="C(" lastIdx="2" clrIdx="9">
    <p:extLst>
      <p:ext uri="{19B8F6BF-5375-455C-9EA6-DF929625EA0E}">
        <p15:presenceInfo xmlns:p15="http://schemas.microsoft.com/office/powerpoint/2012/main" userId="S::mchang1@doc.gov::3a3a3b7a-7ca2-4a07-a580-5c0f534a916c" providerId="AD"/>
      </p:ext>
    </p:extLst>
  </p:cmAuthor>
  <p:cmAuthor id="4" name="Messick, Maria (Federal)" initials="MM(" lastIdx="3" clrIdx="3">
    <p:extLst>
      <p:ext uri="{19B8F6BF-5375-455C-9EA6-DF929625EA0E}">
        <p15:presenceInfo xmlns:p15="http://schemas.microsoft.com/office/powerpoint/2012/main" userId="S::MMessick@doc.gov::67bd5734-43c2-47e8-b481-e1f2b1d8c4ed" providerId="AD"/>
      </p:ext>
    </p:extLst>
  </p:cmAuthor>
  <p:cmAuthor id="5" name="Anderson, Christopher (Federal)" initials="AC(" lastIdx="7" clrIdx="4">
    <p:extLst>
      <p:ext uri="{19B8F6BF-5375-455C-9EA6-DF929625EA0E}">
        <p15:presenceInfo xmlns:p15="http://schemas.microsoft.com/office/powerpoint/2012/main" userId="S-1-5-21-400491793-1610620802-1684573522-151637" providerId="AD"/>
      </p:ext>
    </p:extLst>
  </p:cmAuthor>
  <p:cmAuthor id="6" name="Lipsey, Jamie (Federal)" initials="LJ(" lastIdx="1" clrIdx="5">
    <p:extLst>
      <p:ext uri="{19B8F6BF-5375-455C-9EA6-DF929625EA0E}">
        <p15:presenceInfo xmlns:p15="http://schemas.microsoft.com/office/powerpoint/2012/main" userId="S-1-5-21-400491793-1610620802-1684573522-1649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AAD35-756F-4F53-A2E1-F11AF440728C}" v="3" dt="2022-09-01T18:41:45.2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6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1DD92-6E4E-4C13-909D-F9D1E5B4492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2BCF55-46A1-41A5-AECF-0BA57EDC8E52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en-US" sz="1600" b="1">
              <a:solidFill>
                <a:srgbClr val="005A8B"/>
              </a:solidFill>
              <a:latin typeface="+mj-lt"/>
            </a:rPr>
            <a:t>Recovery &amp; Resilience</a:t>
          </a:r>
        </a:p>
      </dgm:t>
    </dgm:pt>
    <dgm:pt modelId="{2B91AC17-95D8-4DB0-9C7A-978FF2112EE7}" type="parTrans" cxnId="{08530B38-5EDC-4DE3-A6FB-8295AD8CD5AF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94E53ABB-88F1-4096-BE2D-D1DCEB69362A}" type="sibTrans" cxnId="{08530B38-5EDC-4DE3-A6FB-8295AD8CD5AF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B74E554B-631C-4A50-9FB6-33A12AB0289A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en-US" sz="1600" b="1">
              <a:solidFill>
                <a:srgbClr val="005A8B"/>
              </a:solidFill>
              <a:latin typeface="+mj-lt"/>
            </a:rPr>
            <a:t>Workforce Development</a:t>
          </a:r>
        </a:p>
      </dgm:t>
    </dgm:pt>
    <dgm:pt modelId="{07B4D975-5BC2-4CF3-9C30-8E60EA291F37}" type="parTrans" cxnId="{59731088-E618-4A9B-87A8-170E37690AA3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1F94CC65-28BE-49C3-AE39-9532A7F650CB}" type="sibTrans" cxnId="{59731088-E618-4A9B-87A8-170E37690AA3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9ED85A50-9A72-4D83-A33A-9BF01EDFD708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en-US" sz="1600" b="1">
              <a:solidFill>
                <a:srgbClr val="005A8B"/>
              </a:solidFill>
              <a:latin typeface="+mj-lt"/>
            </a:rPr>
            <a:t>Exports &amp; Foreign Direct Investment</a:t>
          </a:r>
        </a:p>
      </dgm:t>
    </dgm:pt>
    <dgm:pt modelId="{11EAC6F4-4100-4C9C-833D-1204EE426E76}" type="parTrans" cxnId="{641D50BA-DB08-4518-83CD-2470C312631D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14543CB0-77DA-44E7-A944-27EAEDEB425E}" type="sibTrans" cxnId="{641D50BA-DB08-4518-83CD-2470C312631D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1ED45089-6C4C-436C-B8DB-1B9AA5A9D2FF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en-US" sz="1600" b="1">
              <a:solidFill>
                <a:srgbClr val="005A8B"/>
              </a:solidFill>
              <a:latin typeface="+mj-lt"/>
            </a:rPr>
            <a:t>Equity</a:t>
          </a:r>
        </a:p>
      </dgm:t>
    </dgm:pt>
    <dgm:pt modelId="{591E5CD7-E228-4DF6-A888-7F304559E1ED}" type="parTrans" cxnId="{78E4EF98-E65E-4B67-B24D-DA55CBEE5C08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2C8C18A8-73AB-424E-89C9-BE972A86F7AD}" type="sibTrans" cxnId="{78E4EF98-E65E-4B67-B24D-DA55CBEE5C08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EBF31725-D1C5-4007-BE8D-3CE6A09E4CD3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en-US" sz="1600" b="1">
              <a:solidFill>
                <a:srgbClr val="005A8B"/>
              </a:solidFill>
              <a:latin typeface="+mj-lt"/>
            </a:rPr>
            <a:t>Manufacturing</a:t>
          </a:r>
        </a:p>
      </dgm:t>
    </dgm:pt>
    <dgm:pt modelId="{1AE6D246-90C5-4381-A6FB-5F3C273B1BC6}" type="parTrans" cxnId="{61839AED-84EB-4749-AA4D-CAEAF77C838D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2F02FA4A-241E-40E6-982F-73BB2E8E265B}" type="sibTrans" cxnId="{61839AED-84EB-4749-AA4D-CAEAF77C838D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B5D23A80-C453-44DD-A8D0-1AF03B70AC64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en-US" sz="1600" b="1">
              <a:solidFill>
                <a:srgbClr val="005A8B"/>
              </a:solidFill>
              <a:latin typeface="+mj-lt"/>
            </a:rPr>
            <a:t>Technology-Based Economic Development</a:t>
          </a:r>
        </a:p>
      </dgm:t>
    </dgm:pt>
    <dgm:pt modelId="{F3C03C4A-AB7E-4FF7-824D-EE3704833A40}" type="parTrans" cxnId="{D5A96DF5-512B-4872-895C-9B5E6CC63F88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0FA3E45E-A941-40FE-81FB-4C01EDD99244}" type="sibTrans" cxnId="{D5A96DF5-512B-4872-895C-9B5E6CC63F88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77FF040C-181E-4A1B-90DF-226A42FA9235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en-US" sz="1600" b="1">
              <a:solidFill>
                <a:srgbClr val="005A8B"/>
              </a:solidFill>
              <a:latin typeface="+mj-lt"/>
            </a:rPr>
            <a:t>Environmentally-Sustainable Development</a:t>
          </a:r>
        </a:p>
      </dgm:t>
    </dgm:pt>
    <dgm:pt modelId="{4680679B-BF26-4BD0-B8E6-19BC36D709AD}" type="parTrans" cxnId="{66F64803-D98A-4828-9520-F7C58A7F4F0A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435C515C-2421-4193-8F65-0090B831FFD6}" type="sibTrans" cxnId="{66F64803-D98A-4828-9520-F7C58A7F4F0A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5E7B4B22-A1CA-46F4-B0D2-75C6D345D4B5}" type="pres">
      <dgm:prSet presAssocID="{4BA1DD92-6E4E-4C13-909D-F9D1E5B4492D}" presName="linearFlow" presStyleCnt="0">
        <dgm:presLayoutVars>
          <dgm:dir/>
          <dgm:resizeHandles val="exact"/>
        </dgm:presLayoutVars>
      </dgm:prSet>
      <dgm:spPr/>
    </dgm:pt>
    <dgm:pt modelId="{87862CA9-7D00-47E8-95F5-C033CDC91746}" type="pres">
      <dgm:prSet presAssocID="{1ED45089-6C4C-436C-B8DB-1B9AA5A9D2FF}" presName="composite" presStyleCnt="0"/>
      <dgm:spPr/>
    </dgm:pt>
    <dgm:pt modelId="{3FC9D5A7-63E1-4BA4-8605-74898AE4A97E}" type="pres">
      <dgm:prSet presAssocID="{1ED45089-6C4C-436C-B8DB-1B9AA5A9D2FF}" presName="imgShp" presStyleLbl="fgImgPlac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accent5"/>
          </a:solidFill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15EFC21-3D46-4DE5-B8D8-2B6CA2B2C446}" type="pres">
      <dgm:prSet presAssocID="{1ED45089-6C4C-436C-B8DB-1B9AA5A9D2FF}" presName="txShp" presStyleLbl="node1" presStyleIdx="0" presStyleCnt="7">
        <dgm:presLayoutVars>
          <dgm:bulletEnabled val="1"/>
        </dgm:presLayoutVars>
      </dgm:prSet>
      <dgm:spPr/>
    </dgm:pt>
    <dgm:pt modelId="{1D9822CC-FC0E-42C9-85A8-40C70F92B4C0}" type="pres">
      <dgm:prSet presAssocID="{2C8C18A8-73AB-424E-89C9-BE972A86F7AD}" presName="spacing" presStyleCnt="0"/>
      <dgm:spPr/>
    </dgm:pt>
    <dgm:pt modelId="{AC6F5629-2CF8-42C4-9768-E7573DEABF26}" type="pres">
      <dgm:prSet presAssocID="{952BCF55-46A1-41A5-AECF-0BA57EDC8E52}" presName="composite" presStyleCnt="0"/>
      <dgm:spPr/>
    </dgm:pt>
    <dgm:pt modelId="{FC42B274-FE50-4354-8E64-4CB6E14B1647}" type="pres">
      <dgm:prSet presAssocID="{952BCF55-46A1-41A5-AECF-0BA57EDC8E52}" presName="imgShp" presStyleLbl="fgImgPlace1" presStyleIdx="1" presStyleCnt="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chemeClr val="accent3"/>
          </a:solidFill>
        </a:ln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32731AB3-05B4-4410-A2F2-A6A8622A695B}" type="pres">
      <dgm:prSet presAssocID="{952BCF55-46A1-41A5-AECF-0BA57EDC8E52}" presName="txShp" presStyleLbl="node1" presStyleIdx="1" presStyleCnt="7">
        <dgm:presLayoutVars>
          <dgm:bulletEnabled val="1"/>
        </dgm:presLayoutVars>
      </dgm:prSet>
      <dgm:spPr/>
    </dgm:pt>
    <dgm:pt modelId="{537CB9CF-FA23-4604-BC25-F5EC903A1E74}" type="pres">
      <dgm:prSet presAssocID="{94E53ABB-88F1-4096-BE2D-D1DCEB69362A}" presName="spacing" presStyleCnt="0"/>
      <dgm:spPr/>
    </dgm:pt>
    <dgm:pt modelId="{B70B87E7-6B29-48FB-A1D8-A20AFB6C81FE}" type="pres">
      <dgm:prSet presAssocID="{B74E554B-631C-4A50-9FB6-33A12AB0289A}" presName="composite" presStyleCnt="0"/>
      <dgm:spPr/>
    </dgm:pt>
    <dgm:pt modelId="{ED948345-51B7-43AD-AAED-C1308BC744BD}" type="pres">
      <dgm:prSet presAssocID="{B74E554B-631C-4A50-9FB6-33A12AB0289A}" presName="imgShp" presStyleLbl="fgImgPlace1" presStyleIdx="2" presStyleCnt="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chemeClr val="accent4"/>
          </a:solidFill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57F9CA54-0D05-469C-AF31-35898D387D1A}" type="pres">
      <dgm:prSet presAssocID="{B74E554B-631C-4A50-9FB6-33A12AB0289A}" presName="txShp" presStyleLbl="node1" presStyleIdx="2" presStyleCnt="7">
        <dgm:presLayoutVars>
          <dgm:bulletEnabled val="1"/>
        </dgm:presLayoutVars>
      </dgm:prSet>
      <dgm:spPr/>
    </dgm:pt>
    <dgm:pt modelId="{364F0F09-7A09-4E8F-A5D5-388A76C1B5B7}" type="pres">
      <dgm:prSet presAssocID="{1F94CC65-28BE-49C3-AE39-9532A7F650CB}" presName="spacing" presStyleCnt="0"/>
      <dgm:spPr/>
    </dgm:pt>
    <dgm:pt modelId="{A9CEB876-7B37-4DFB-8FBB-C8BDF5C29E55}" type="pres">
      <dgm:prSet presAssocID="{EBF31725-D1C5-4007-BE8D-3CE6A09E4CD3}" presName="composite" presStyleCnt="0"/>
      <dgm:spPr/>
    </dgm:pt>
    <dgm:pt modelId="{173B12E6-4428-4E4A-9166-83C2B9C6A4E0}" type="pres">
      <dgm:prSet presAssocID="{EBF31725-D1C5-4007-BE8D-3CE6A09E4CD3}" presName="imgShp" presStyleLbl="fgImgPlace1" presStyleIdx="3" presStyleCnt="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solidFill>
            <a:schemeClr val="accent6"/>
          </a:solidFill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82079FA8-47B8-40FD-B717-F88E820B08CA}" type="pres">
      <dgm:prSet presAssocID="{EBF31725-D1C5-4007-BE8D-3CE6A09E4CD3}" presName="txShp" presStyleLbl="node1" presStyleIdx="3" presStyleCnt="7">
        <dgm:presLayoutVars>
          <dgm:bulletEnabled val="1"/>
        </dgm:presLayoutVars>
      </dgm:prSet>
      <dgm:spPr/>
    </dgm:pt>
    <dgm:pt modelId="{07C9B82C-2DED-480A-B12C-240FEF127EBA}" type="pres">
      <dgm:prSet presAssocID="{2F02FA4A-241E-40E6-982F-73BB2E8E265B}" presName="spacing" presStyleCnt="0"/>
      <dgm:spPr/>
    </dgm:pt>
    <dgm:pt modelId="{F6FA1C19-B2DA-4B23-8C71-662035E9CEE8}" type="pres">
      <dgm:prSet presAssocID="{B5D23A80-C453-44DD-A8D0-1AF03B70AC64}" presName="composite" presStyleCnt="0"/>
      <dgm:spPr/>
    </dgm:pt>
    <dgm:pt modelId="{13A93348-7DBC-443D-B9ED-A5077ACD7180}" type="pres">
      <dgm:prSet presAssocID="{B5D23A80-C453-44DD-A8D0-1AF03B70AC64}" presName="imgShp" presStyleLbl="fgImgPlace1" presStyleIdx="4" presStyleCnt="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solidFill>
            <a:schemeClr val="accent5"/>
          </a:solidFill>
        </a:ln>
      </dgm:spPr>
      <dgm:extLst>
        <a:ext uri="{E40237B7-FDA0-4F09-8148-C483321AD2D9}">
          <dgm14:cNvPr xmlns:dgm14="http://schemas.microsoft.com/office/drawing/2010/diagram" id="0" name="" descr="Wi Fi"/>
        </a:ext>
      </dgm:extLst>
    </dgm:pt>
    <dgm:pt modelId="{EED631B5-19C9-449D-B22C-354DF8357100}" type="pres">
      <dgm:prSet presAssocID="{B5D23A80-C453-44DD-A8D0-1AF03B70AC64}" presName="txShp" presStyleLbl="node1" presStyleIdx="4" presStyleCnt="7">
        <dgm:presLayoutVars>
          <dgm:bulletEnabled val="1"/>
        </dgm:presLayoutVars>
      </dgm:prSet>
      <dgm:spPr/>
    </dgm:pt>
    <dgm:pt modelId="{B059D268-D0EC-4710-B2BD-9C386ADF2028}" type="pres">
      <dgm:prSet presAssocID="{0FA3E45E-A941-40FE-81FB-4C01EDD99244}" presName="spacing" presStyleCnt="0"/>
      <dgm:spPr/>
    </dgm:pt>
    <dgm:pt modelId="{C71A21EF-EDF4-4CDC-A8EA-76BDEEDB9188}" type="pres">
      <dgm:prSet presAssocID="{77FF040C-181E-4A1B-90DF-226A42FA9235}" presName="composite" presStyleCnt="0"/>
      <dgm:spPr/>
    </dgm:pt>
    <dgm:pt modelId="{423D0049-346A-4618-B1A7-A6676639C598}" type="pres">
      <dgm:prSet presAssocID="{77FF040C-181E-4A1B-90DF-226A42FA9235}" presName="imgShp" presStyleLbl="fgImgPlace1" presStyleIdx="5" presStyleCnt="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solidFill>
            <a:schemeClr val="accent3"/>
          </a:solidFill>
        </a:ln>
      </dgm:spPr>
      <dgm:extLst>
        <a:ext uri="{E40237B7-FDA0-4F09-8148-C483321AD2D9}">
          <dgm14:cNvPr xmlns:dgm14="http://schemas.microsoft.com/office/drawing/2010/diagram" id="0" name="" descr="Leaf"/>
        </a:ext>
      </dgm:extLst>
    </dgm:pt>
    <dgm:pt modelId="{FA5812E9-CFB6-4BF7-B57B-08F05630ED39}" type="pres">
      <dgm:prSet presAssocID="{77FF040C-181E-4A1B-90DF-226A42FA9235}" presName="txShp" presStyleLbl="node1" presStyleIdx="5" presStyleCnt="7">
        <dgm:presLayoutVars>
          <dgm:bulletEnabled val="1"/>
        </dgm:presLayoutVars>
      </dgm:prSet>
      <dgm:spPr/>
    </dgm:pt>
    <dgm:pt modelId="{CBF2CE40-7B89-45B8-A319-4D297C3CD5F4}" type="pres">
      <dgm:prSet presAssocID="{435C515C-2421-4193-8F65-0090B831FFD6}" presName="spacing" presStyleCnt="0"/>
      <dgm:spPr/>
    </dgm:pt>
    <dgm:pt modelId="{22400A18-A447-4F46-B8A5-023C09869F09}" type="pres">
      <dgm:prSet presAssocID="{9ED85A50-9A72-4D83-A33A-9BF01EDFD708}" presName="composite" presStyleCnt="0"/>
      <dgm:spPr/>
    </dgm:pt>
    <dgm:pt modelId="{FF335779-5C88-4D32-B4B7-EAE5B7F24DFA}" type="pres">
      <dgm:prSet presAssocID="{9ED85A50-9A72-4D83-A33A-9BF01EDFD708}" presName="imgShp" presStyleLbl="fgImgPlace1" presStyleIdx="6" presStyleCnt="7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solidFill>
            <a:schemeClr val="accent4"/>
          </a:solidFill>
        </a:ln>
      </dgm:spPr>
      <dgm:extLst>
        <a:ext uri="{E40237B7-FDA0-4F09-8148-C483321AD2D9}">
          <dgm14:cNvPr xmlns:dgm14="http://schemas.microsoft.com/office/drawing/2010/diagram" id="0" name="" descr="Globe"/>
        </a:ext>
      </dgm:extLst>
    </dgm:pt>
    <dgm:pt modelId="{03566F6F-C29F-414E-8D92-2A9349266441}" type="pres">
      <dgm:prSet presAssocID="{9ED85A50-9A72-4D83-A33A-9BF01EDFD708}" presName="txShp" presStyleLbl="node1" presStyleIdx="6" presStyleCnt="7">
        <dgm:presLayoutVars>
          <dgm:bulletEnabled val="1"/>
        </dgm:presLayoutVars>
      </dgm:prSet>
      <dgm:spPr/>
    </dgm:pt>
  </dgm:ptLst>
  <dgm:cxnLst>
    <dgm:cxn modelId="{66F64803-D98A-4828-9520-F7C58A7F4F0A}" srcId="{4BA1DD92-6E4E-4C13-909D-F9D1E5B4492D}" destId="{77FF040C-181E-4A1B-90DF-226A42FA9235}" srcOrd="5" destOrd="0" parTransId="{4680679B-BF26-4BD0-B8E6-19BC36D709AD}" sibTransId="{435C515C-2421-4193-8F65-0090B831FFD6}"/>
    <dgm:cxn modelId="{84CBC20E-8A23-4007-BC5C-5EB184BE4E98}" type="presOf" srcId="{EBF31725-D1C5-4007-BE8D-3CE6A09E4CD3}" destId="{82079FA8-47B8-40FD-B717-F88E820B08CA}" srcOrd="0" destOrd="0" presId="urn:microsoft.com/office/officeart/2005/8/layout/vList3"/>
    <dgm:cxn modelId="{E08EE919-48CA-42E9-B817-4EDFB3C4CAB8}" type="presOf" srcId="{952BCF55-46A1-41A5-AECF-0BA57EDC8E52}" destId="{32731AB3-05B4-4410-A2F2-A6A8622A695B}" srcOrd="0" destOrd="0" presId="urn:microsoft.com/office/officeart/2005/8/layout/vList3"/>
    <dgm:cxn modelId="{77FAA826-4113-46D2-98F4-64FFD277ECFD}" type="presOf" srcId="{4BA1DD92-6E4E-4C13-909D-F9D1E5B4492D}" destId="{5E7B4B22-A1CA-46F4-B0D2-75C6D345D4B5}" srcOrd="0" destOrd="0" presId="urn:microsoft.com/office/officeart/2005/8/layout/vList3"/>
    <dgm:cxn modelId="{0DC6B62E-4835-41A1-AE3D-48DE722E10D3}" type="presOf" srcId="{B74E554B-631C-4A50-9FB6-33A12AB0289A}" destId="{57F9CA54-0D05-469C-AF31-35898D387D1A}" srcOrd="0" destOrd="0" presId="urn:microsoft.com/office/officeart/2005/8/layout/vList3"/>
    <dgm:cxn modelId="{08530B38-5EDC-4DE3-A6FB-8295AD8CD5AF}" srcId="{4BA1DD92-6E4E-4C13-909D-F9D1E5B4492D}" destId="{952BCF55-46A1-41A5-AECF-0BA57EDC8E52}" srcOrd="1" destOrd="0" parTransId="{2B91AC17-95D8-4DB0-9C7A-978FF2112EE7}" sibTransId="{94E53ABB-88F1-4096-BE2D-D1DCEB69362A}"/>
    <dgm:cxn modelId="{66917963-1248-4A0D-9FC6-FAC832BE451C}" type="presOf" srcId="{1ED45089-6C4C-436C-B8DB-1B9AA5A9D2FF}" destId="{015EFC21-3D46-4DE5-B8D8-2B6CA2B2C446}" srcOrd="0" destOrd="0" presId="urn:microsoft.com/office/officeart/2005/8/layout/vList3"/>
    <dgm:cxn modelId="{59731088-E618-4A9B-87A8-170E37690AA3}" srcId="{4BA1DD92-6E4E-4C13-909D-F9D1E5B4492D}" destId="{B74E554B-631C-4A50-9FB6-33A12AB0289A}" srcOrd="2" destOrd="0" parTransId="{07B4D975-5BC2-4CF3-9C30-8E60EA291F37}" sibTransId="{1F94CC65-28BE-49C3-AE39-9532A7F650CB}"/>
    <dgm:cxn modelId="{3221CF8C-BF54-4D87-A24E-9185E0D9B8CD}" type="presOf" srcId="{B5D23A80-C453-44DD-A8D0-1AF03B70AC64}" destId="{EED631B5-19C9-449D-B22C-354DF8357100}" srcOrd="0" destOrd="0" presId="urn:microsoft.com/office/officeart/2005/8/layout/vList3"/>
    <dgm:cxn modelId="{78E4EF98-E65E-4B67-B24D-DA55CBEE5C08}" srcId="{4BA1DD92-6E4E-4C13-909D-F9D1E5B4492D}" destId="{1ED45089-6C4C-436C-B8DB-1B9AA5A9D2FF}" srcOrd="0" destOrd="0" parTransId="{591E5CD7-E228-4DF6-A888-7F304559E1ED}" sibTransId="{2C8C18A8-73AB-424E-89C9-BE972A86F7AD}"/>
    <dgm:cxn modelId="{641D50BA-DB08-4518-83CD-2470C312631D}" srcId="{4BA1DD92-6E4E-4C13-909D-F9D1E5B4492D}" destId="{9ED85A50-9A72-4D83-A33A-9BF01EDFD708}" srcOrd="6" destOrd="0" parTransId="{11EAC6F4-4100-4C9C-833D-1204EE426E76}" sibTransId="{14543CB0-77DA-44E7-A944-27EAEDEB425E}"/>
    <dgm:cxn modelId="{B9B0D4CD-FE80-44B2-B774-2AE90C694E69}" type="presOf" srcId="{77FF040C-181E-4A1B-90DF-226A42FA9235}" destId="{FA5812E9-CFB6-4BF7-B57B-08F05630ED39}" srcOrd="0" destOrd="0" presId="urn:microsoft.com/office/officeart/2005/8/layout/vList3"/>
    <dgm:cxn modelId="{61839AED-84EB-4749-AA4D-CAEAF77C838D}" srcId="{4BA1DD92-6E4E-4C13-909D-F9D1E5B4492D}" destId="{EBF31725-D1C5-4007-BE8D-3CE6A09E4CD3}" srcOrd="3" destOrd="0" parTransId="{1AE6D246-90C5-4381-A6FB-5F3C273B1BC6}" sibTransId="{2F02FA4A-241E-40E6-982F-73BB2E8E265B}"/>
    <dgm:cxn modelId="{D5A96DF5-512B-4872-895C-9B5E6CC63F88}" srcId="{4BA1DD92-6E4E-4C13-909D-F9D1E5B4492D}" destId="{B5D23A80-C453-44DD-A8D0-1AF03B70AC64}" srcOrd="4" destOrd="0" parTransId="{F3C03C4A-AB7E-4FF7-824D-EE3704833A40}" sibTransId="{0FA3E45E-A941-40FE-81FB-4C01EDD99244}"/>
    <dgm:cxn modelId="{714DCDFC-565B-405B-8B65-E3B93305CAD7}" type="presOf" srcId="{9ED85A50-9A72-4D83-A33A-9BF01EDFD708}" destId="{03566F6F-C29F-414E-8D92-2A9349266441}" srcOrd="0" destOrd="0" presId="urn:microsoft.com/office/officeart/2005/8/layout/vList3"/>
    <dgm:cxn modelId="{A03C3B8B-C29F-4E2C-9861-0A6E4414C74F}" type="presParOf" srcId="{5E7B4B22-A1CA-46F4-B0D2-75C6D345D4B5}" destId="{87862CA9-7D00-47E8-95F5-C033CDC91746}" srcOrd="0" destOrd="0" presId="urn:microsoft.com/office/officeart/2005/8/layout/vList3"/>
    <dgm:cxn modelId="{9D9A82F5-A68F-4B87-851C-4DE1C36ED974}" type="presParOf" srcId="{87862CA9-7D00-47E8-95F5-C033CDC91746}" destId="{3FC9D5A7-63E1-4BA4-8605-74898AE4A97E}" srcOrd="0" destOrd="0" presId="urn:microsoft.com/office/officeart/2005/8/layout/vList3"/>
    <dgm:cxn modelId="{CE889272-9D94-441B-A342-18F8FF5886C3}" type="presParOf" srcId="{87862CA9-7D00-47E8-95F5-C033CDC91746}" destId="{015EFC21-3D46-4DE5-B8D8-2B6CA2B2C446}" srcOrd="1" destOrd="0" presId="urn:microsoft.com/office/officeart/2005/8/layout/vList3"/>
    <dgm:cxn modelId="{27790F4D-7A8F-4686-BC53-FE0BDD26DD11}" type="presParOf" srcId="{5E7B4B22-A1CA-46F4-B0D2-75C6D345D4B5}" destId="{1D9822CC-FC0E-42C9-85A8-40C70F92B4C0}" srcOrd="1" destOrd="0" presId="urn:microsoft.com/office/officeart/2005/8/layout/vList3"/>
    <dgm:cxn modelId="{1BF03EDB-3F3B-4762-A3CA-FBA49C9AD2D1}" type="presParOf" srcId="{5E7B4B22-A1CA-46F4-B0D2-75C6D345D4B5}" destId="{AC6F5629-2CF8-42C4-9768-E7573DEABF26}" srcOrd="2" destOrd="0" presId="urn:microsoft.com/office/officeart/2005/8/layout/vList3"/>
    <dgm:cxn modelId="{C4CC10F9-9DEF-4C1C-B015-CAFA46751A20}" type="presParOf" srcId="{AC6F5629-2CF8-42C4-9768-E7573DEABF26}" destId="{FC42B274-FE50-4354-8E64-4CB6E14B1647}" srcOrd="0" destOrd="0" presId="urn:microsoft.com/office/officeart/2005/8/layout/vList3"/>
    <dgm:cxn modelId="{F6AC4ADB-DA4D-456D-AF2C-C1B60FAFC754}" type="presParOf" srcId="{AC6F5629-2CF8-42C4-9768-E7573DEABF26}" destId="{32731AB3-05B4-4410-A2F2-A6A8622A695B}" srcOrd="1" destOrd="0" presId="urn:microsoft.com/office/officeart/2005/8/layout/vList3"/>
    <dgm:cxn modelId="{4A9B2AD0-1550-456B-8854-227974BBE5D1}" type="presParOf" srcId="{5E7B4B22-A1CA-46F4-B0D2-75C6D345D4B5}" destId="{537CB9CF-FA23-4604-BC25-F5EC903A1E74}" srcOrd="3" destOrd="0" presId="urn:microsoft.com/office/officeart/2005/8/layout/vList3"/>
    <dgm:cxn modelId="{72E6A086-9A02-4D54-92F8-23F3B83799A0}" type="presParOf" srcId="{5E7B4B22-A1CA-46F4-B0D2-75C6D345D4B5}" destId="{B70B87E7-6B29-48FB-A1D8-A20AFB6C81FE}" srcOrd="4" destOrd="0" presId="urn:microsoft.com/office/officeart/2005/8/layout/vList3"/>
    <dgm:cxn modelId="{A889EC2F-D62F-45CD-BBD7-12570DCAACC2}" type="presParOf" srcId="{B70B87E7-6B29-48FB-A1D8-A20AFB6C81FE}" destId="{ED948345-51B7-43AD-AAED-C1308BC744BD}" srcOrd="0" destOrd="0" presId="urn:microsoft.com/office/officeart/2005/8/layout/vList3"/>
    <dgm:cxn modelId="{42392635-52D5-44C6-ADAF-B4E458345581}" type="presParOf" srcId="{B70B87E7-6B29-48FB-A1D8-A20AFB6C81FE}" destId="{57F9CA54-0D05-469C-AF31-35898D387D1A}" srcOrd="1" destOrd="0" presId="urn:microsoft.com/office/officeart/2005/8/layout/vList3"/>
    <dgm:cxn modelId="{88BF4FD3-AC60-4B38-A3F2-92A32364B7F6}" type="presParOf" srcId="{5E7B4B22-A1CA-46F4-B0D2-75C6D345D4B5}" destId="{364F0F09-7A09-4E8F-A5D5-388A76C1B5B7}" srcOrd="5" destOrd="0" presId="urn:microsoft.com/office/officeart/2005/8/layout/vList3"/>
    <dgm:cxn modelId="{2FC0EA81-D2DF-437A-BE3D-F3A3934B7BBC}" type="presParOf" srcId="{5E7B4B22-A1CA-46F4-B0D2-75C6D345D4B5}" destId="{A9CEB876-7B37-4DFB-8FBB-C8BDF5C29E55}" srcOrd="6" destOrd="0" presId="urn:microsoft.com/office/officeart/2005/8/layout/vList3"/>
    <dgm:cxn modelId="{A3B33F91-A856-46E7-9E22-6BD1D2B62F2B}" type="presParOf" srcId="{A9CEB876-7B37-4DFB-8FBB-C8BDF5C29E55}" destId="{173B12E6-4428-4E4A-9166-83C2B9C6A4E0}" srcOrd="0" destOrd="0" presId="urn:microsoft.com/office/officeart/2005/8/layout/vList3"/>
    <dgm:cxn modelId="{9FEE7074-55EB-4896-92E4-B45186546175}" type="presParOf" srcId="{A9CEB876-7B37-4DFB-8FBB-C8BDF5C29E55}" destId="{82079FA8-47B8-40FD-B717-F88E820B08CA}" srcOrd="1" destOrd="0" presId="urn:microsoft.com/office/officeart/2005/8/layout/vList3"/>
    <dgm:cxn modelId="{D4E89695-5131-40A1-8A3B-1F587AA718DD}" type="presParOf" srcId="{5E7B4B22-A1CA-46F4-B0D2-75C6D345D4B5}" destId="{07C9B82C-2DED-480A-B12C-240FEF127EBA}" srcOrd="7" destOrd="0" presId="urn:microsoft.com/office/officeart/2005/8/layout/vList3"/>
    <dgm:cxn modelId="{60A9F36A-5CCA-4E51-9D70-53A48E3E6A76}" type="presParOf" srcId="{5E7B4B22-A1CA-46F4-B0D2-75C6D345D4B5}" destId="{F6FA1C19-B2DA-4B23-8C71-662035E9CEE8}" srcOrd="8" destOrd="0" presId="urn:microsoft.com/office/officeart/2005/8/layout/vList3"/>
    <dgm:cxn modelId="{B1FB509F-FF11-4715-8601-ABE3F485FCFD}" type="presParOf" srcId="{F6FA1C19-B2DA-4B23-8C71-662035E9CEE8}" destId="{13A93348-7DBC-443D-B9ED-A5077ACD7180}" srcOrd="0" destOrd="0" presId="urn:microsoft.com/office/officeart/2005/8/layout/vList3"/>
    <dgm:cxn modelId="{FEBE8B6B-774D-4193-95EE-A060CC5197E3}" type="presParOf" srcId="{F6FA1C19-B2DA-4B23-8C71-662035E9CEE8}" destId="{EED631B5-19C9-449D-B22C-354DF8357100}" srcOrd="1" destOrd="0" presId="urn:microsoft.com/office/officeart/2005/8/layout/vList3"/>
    <dgm:cxn modelId="{7DF932A9-EA55-4182-851F-5F2811CBDA5D}" type="presParOf" srcId="{5E7B4B22-A1CA-46F4-B0D2-75C6D345D4B5}" destId="{B059D268-D0EC-4710-B2BD-9C386ADF2028}" srcOrd="9" destOrd="0" presId="urn:microsoft.com/office/officeart/2005/8/layout/vList3"/>
    <dgm:cxn modelId="{6CBB874F-426C-4803-B4A7-899225976D9E}" type="presParOf" srcId="{5E7B4B22-A1CA-46F4-B0D2-75C6D345D4B5}" destId="{C71A21EF-EDF4-4CDC-A8EA-76BDEEDB9188}" srcOrd="10" destOrd="0" presId="urn:microsoft.com/office/officeart/2005/8/layout/vList3"/>
    <dgm:cxn modelId="{091F6582-4881-48F6-B05F-5424C5DF8340}" type="presParOf" srcId="{C71A21EF-EDF4-4CDC-A8EA-76BDEEDB9188}" destId="{423D0049-346A-4618-B1A7-A6676639C598}" srcOrd="0" destOrd="0" presId="urn:microsoft.com/office/officeart/2005/8/layout/vList3"/>
    <dgm:cxn modelId="{83640B3A-2092-4A1C-9BDB-B5337A329EAC}" type="presParOf" srcId="{C71A21EF-EDF4-4CDC-A8EA-76BDEEDB9188}" destId="{FA5812E9-CFB6-4BF7-B57B-08F05630ED39}" srcOrd="1" destOrd="0" presId="urn:microsoft.com/office/officeart/2005/8/layout/vList3"/>
    <dgm:cxn modelId="{90A79C7B-94AA-4387-BFB5-F9EB5EB45A14}" type="presParOf" srcId="{5E7B4B22-A1CA-46F4-B0D2-75C6D345D4B5}" destId="{CBF2CE40-7B89-45B8-A319-4D297C3CD5F4}" srcOrd="11" destOrd="0" presId="urn:microsoft.com/office/officeart/2005/8/layout/vList3"/>
    <dgm:cxn modelId="{B4D8F165-323F-4FB0-8C1A-BEED00668EE6}" type="presParOf" srcId="{5E7B4B22-A1CA-46F4-B0D2-75C6D345D4B5}" destId="{22400A18-A447-4F46-B8A5-023C09869F09}" srcOrd="12" destOrd="0" presId="urn:microsoft.com/office/officeart/2005/8/layout/vList3"/>
    <dgm:cxn modelId="{58626B41-7047-40F9-8C69-3041F1A90B9D}" type="presParOf" srcId="{22400A18-A447-4F46-B8A5-023C09869F09}" destId="{FF335779-5C88-4D32-B4B7-EAE5B7F24DFA}" srcOrd="0" destOrd="0" presId="urn:microsoft.com/office/officeart/2005/8/layout/vList3"/>
    <dgm:cxn modelId="{6D1341F9-EDD7-4AC1-86E3-66B08925425A}" type="presParOf" srcId="{22400A18-A447-4F46-B8A5-023C09869F09}" destId="{03566F6F-C29F-414E-8D92-2A9349266441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EFC21-3D46-4DE5-B8D8-2B6CA2B2C446}">
      <dsp:nvSpPr>
        <dsp:cNvPr id="0" name=""/>
        <dsp:cNvSpPr/>
      </dsp:nvSpPr>
      <dsp:spPr>
        <a:xfrm rot="10800000">
          <a:off x="1002059" y="882"/>
          <a:ext cx="3558684" cy="422794"/>
        </a:xfrm>
        <a:prstGeom prst="homePlate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005A8B"/>
              </a:solidFill>
              <a:latin typeface="+mj-lt"/>
            </a:rPr>
            <a:t>Equity</a:t>
          </a:r>
        </a:p>
      </dsp:txBody>
      <dsp:txXfrm rot="10800000">
        <a:off x="1107757" y="882"/>
        <a:ext cx="3452986" cy="422794"/>
      </dsp:txXfrm>
    </dsp:sp>
    <dsp:sp modelId="{3FC9D5A7-63E1-4BA4-8605-74898AE4A97E}">
      <dsp:nvSpPr>
        <dsp:cNvPr id="0" name=""/>
        <dsp:cNvSpPr/>
      </dsp:nvSpPr>
      <dsp:spPr>
        <a:xfrm>
          <a:off x="790661" y="882"/>
          <a:ext cx="422794" cy="4227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31AB3-05B4-4410-A2F2-A6A8622A695B}">
      <dsp:nvSpPr>
        <dsp:cNvPr id="0" name=""/>
        <dsp:cNvSpPr/>
      </dsp:nvSpPr>
      <dsp:spPr>
        <a:xfrm rot="10800000">
          <a:off x="1002059" y="549884"/>
          <a:ext cx="3558684" cy="422794"/>
        </a:xfrm>
        <a:prstGeom prst="homePlate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005A8B"/>
              </a:solidFill>
              <a:latin typeface="+mj-lt"/>
            </a:rPr>
            <a:t>Recovery &amp; Resilience</a:t>
          </a:r>
        </a:p>
      </dsp:txBody>
      <dsp:txXfrm rot="10800000">
        <a:off x="1107757" y="549884"/>
        <a:ext cx="3452986" cy="422794"/>
      </dsp:txXfrm>
    </dsp:sp>
    <dsp:sp modelId="{FC42B274-FE50-4354-8E64-4CB6E14B1647}">
      <dsp:nvSpPr>
        <dsp:cNvPr id="0" name=""/>
        <dsp:cNvSpPr/>
      </dsp:nvSpPr>
      <dsp:spPr>
        <a:xfrm>
          <a:off x="790661" y="549884"/>
          <a:ext cx="422794" cy="42279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9CA54-0D05-469C-AF31-35898D387D1A}">
      <dsp:nvSpPr>
        <dsp:cNvPr id="0" name=""/>
        <dsp:cNvSpPr/>
      </dsp:nvSpPr>
      <dsp:spPr>
        <a:xfrm rot="10800000">
          <a:off x="1002059" y="1098887"/>
          <a:ext cx="3558684" cy="422794"/>
        </a:xfrm>
        <a:prstGeom prst="homePlate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005A8B"/>
              </a:solidFill>
              <a:latin typeface="+mj-lt"/>
            </a:rPr>
            <a:t>Workforce Development</a:t>
          </a:r>
        </a:p>
      </dsp:txBody>
      <dsp:txXfrm rot="10800000">
        <a:off x="1107757" y="1098887"/>
        <a:ext cx="3452986" cy="422794"/>
      </dsp:txXfrm>
    </dsp:sp>
    <dsp:sp modelId="{ED948345-51B7-43AD-AAED-C1308BC744BD}">
      <dsp:nvSpPr>
        <dsp:cNvPr id="0" name=""/>
        <dsp:cNvSpPr/>
      </dsp:nvSpPr>
      <dsp:spPr>
        <a:xfrm>
          <a:off x="790661" y="1098887"/>
          <a:ext cx="422794" cy="42279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79FA8-47B8-40FD-B717-F88E820B08CA}">
      <dsp:nvSpPr>
        <dsp:cNvPr id="0" name=""/>
        <dsp:cNvSpPr/>
      </dsp:nvSpPr>
      <dsp:spPr>
        <a:xfrm rot="10800000">
          <a:off x="1002059" y="1647889"/>
          <a:ext cx="3558684" cy="422794"/>
        </a:xfrm>
        <a:prstGeom prst="homePlate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005A8B"/>
              </a:solidFill>
              <a:latin typeface="+mj-lt"/>
            </a:rPr>
            <a:t>Manufacturing</a:t>
          </a:r>
        </a:p>
      </dsp:txBody>
      <dsp:txXfrm rot="10800000">
        <a:off x="1107757" y="1647889"/>
        <a:ext cx="3452986" cy="422794"/>
      </dsp:txXfrm>
    </dsp:sp>
    <dsp:sp modelId="{173B12E6-4428-4E4A-9166-83C2B9C6A4E0}">
      <dsp:nvSpPr>
        <dsp:cNvPr id="0" name=""/>
        <dsp:cNvSpPr/>
      </dsp:nvSpPr>
      <dsp:spPr>
        <a:xfrm>
          <a:off x="790661" y="1647889"/>
          <a:ext cx="422794" cy="42279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631B5-19C9-449D-B22C-354DF8357100}">
      <dsp:nvSpPr>
        <dsp:cNvPr id="0" name=""/>
        <dsp:cNvSpPr/>
      </dsp:nvSpPr>
      <dsp:spPr>
        <a:xfrm rot="10800000">
          <a:off x="1002059" y="2196891"/>
          <a:ext cx="3558684" cy="422794"/>
        </a:xfrm>
        <a:prstGeom prst="homePlate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005A8B"/>
              </a:solidFill>
              <a:latin typeface="+mj-lt"/>
            </a:rPr>
            <a:t>Technology-Based Economic Development</a:t>
          </a:r>
        </a:p>
      </dsp:txBody>
      <dsp:txXfrm rot="10800000">
        <a:off x="1107757" y="2196891"/>
        <a:ext cx="3452986" cy="422794"/>
      </dsp:txXfrm>
    </dsp:sp>
    <dsp:sp modelId="{13A93348-7DBC-443D-B9ED-A5077ACD7180}">
      <dsp:nvSpPr>
        <dsp:cNvPr id="0" name=""/>
        <dsp:cNvSpPr/>
      </dsp:nvSpPr>
      <dsp:spPr>
        <a:xfrm>
          <a:off x="790661" y="2196891"/>
          <a:ext cx="422794" cy="422794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812E9-CFB6-4BF7-B57B-08F05630ED39}">
      <dsp:nvSpPr>
        <dsp:cNvPr id="0" name=""/>
        <dsp:cNvSpPr/>
      </dsp:nvSpPr>
      <dsp:spPr>
        <a:xfrm rot="10800000">
          <a:off x="1002059" y="2745894"/>
          <a:ext cx="3558684" cy="422794"/>
        </a:xfrm>
        <a:prstGeom prst="homePlate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005A8B"/>
              </a:solidFill>
              <a:latin typeface="+mj-lt"/>
            </a:rPr>
            <a:t>Environmentally-Sustainable Development</a:t>
          </a:r>
        </a:p>
      </dsp:txBody>
      <dsp:txXfrm rot="10800000">
        <a:off x="1107757" y="2745894"/>
        <a:ext cx="3452986" cy="422794"/>
      </dsp:txXfrm>
    </dsp:sp>
    <dsp:sp modelId="{423D0049-346A-4618-B1A7-A6676639C598}">
      <dsp:nvSpPr>
        <dsp:cNvPr id="0" name=""/>
        <dsp:cNvSpPr/>
      </dsp:nvSpPr>
      <dsp:spPr>
        <a:xfrm>
          <a:off x="790661" y="2745894"/>
          <a:ext cx="422794" cy="422794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66F6F-C29F-414E-8D92-2A9349266441}">
      <dsp:nvSpPr>
        <dsp:cNvPr id="0" name=""/>
        <dsp:cNvSpPr/>
      </dsp:nvSpPr>
      <dsp:spPr>
        <a:xfrm rot="10800000">
          <a:off x="1002059" y="3294896"/>
          <a:ext cx="3558684" cy="422794"/>
        </a:xfrm>
        <a:prstGeom prst="homePlate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005A8B"/>
              </a:solidFill>
              <a:latin typeface="+mj-lt"/>
            </a:rPr>
            <a:t>Exports &amp; Foreign Direct Investment</a:t>
          </a:r>
        </a:p>
      </dsp:txBody>
      <dsp:txXfrm rot="10800000">
        <a:off x="1107757" y="3294896"/>
        <a:ext cx="3452986" cy="422794"/>
      </dsp:txXfrm>
    </dsp:sp>
    <dsp:sp modelId="{FF335779-5C88-4D32-B4B7-EAE5B7F24DFA}">
      <dsp:nvSpPr>
        <dsp:cNvPr id="0" name=""/>
        <dsp:cNvSpPr/>
      </dsp:nvSpPr>
      <dsp:spPr>
        <a:xfrm>
          <a:off x="790661" y="3294896"/>
          <a:ext cx="422794" cy="422794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1401-DFD1-4343-B5AD-7202C8832CB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52834-9F10-4C5D-A300-4AA2AF8B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7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Hello everyone – myself and colleagues from the EDA within the DOC are excited to be here. To kick off, I will quickly introduce myself – Courtney Haynes as the new Coal Communities Coordinator here at EDA – really excited about being here and meeting you. Tracey, Matt, Nancy and Illana – my colleagues are all here as well.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52834-9F10-4C5D-A300-4AA2AF8B7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3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52834-9F10-4C5D-A300-4AA2AF8B75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6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B036A-52ED-412D-A603-C4181F151B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35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AC73B2-DC62-6547-ABC0-F9698849150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9035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B036A-52ED-412D-A603-C4181F151B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53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b="0" baseline="0">
              <a:latin typeface="Arial Narrow"/>
              <a:ea typeface="ＭＳ Ｐゴシック" pitchFamily="-108" charset="-128"/>
              <a:cs typeface="Arial Narrow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AC73B2-DC62-6547-ABC0-F9698849150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200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7F06F-58D2-4706-A2D1-9ACE95DA70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4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2932064"/>
            <a:ext cx="9152023" cy="690656"/>
          </a:xfrm>
        </p:spPr>
        <p:txBody>
          <a:bodyPr anchor="b">
            <a:noAutofit/>
          </a:bodyPr>
          <a:lstStyle>
            <a:lvl1pPr algn="ctr">
              <a:defRPr sz="2800" b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6047" y="3630132"/>
            <a:ext cx="9144000" cy="596476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0D8658-46F0-4497-BDD0-707E3D6B8920}"/>
              </a:ext>
            </a:extLst>
          </p:cNvPr>
          <p:cNvSpPr/>
          <p:nvPr userDrawn="1"/>
        </p:nvSpPr>
        <p:spPr>
          <a:xfrm>
            <a:off x="0" y="4452844"/>
            <a:ext cx="9152022" cy="6906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472D10-CC39-4C54-AABC-452A0D411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16" y="128661"/>
            <a:ext cx="2888567" cy="288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9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Vertic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7203" y="1202849"/>
            <a:ext cx="7068984" cy="2868977"/>
          </a:xfrm>
        </p:spPr>
        <p:txBody>
          <a:bodyPr/>
          <a:lstStyle>
            <a:lvl1pPr marL="285750" indent="-285750">
              <a:buClr>
                <a:schemeClr val="accent5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35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9003" y="341762"/>
            <a:ext cx="7068983" cy="858292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accent5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88E67F-028E-4F8C-B663-81497F817433}"/>
              </a:ext>
            </a:extLst>
          </p:cNvPr>
          <p:cNvSpPr/>
          <p:nvPr userDrawn="1"/>
        </p:nvSpPr>
        <p:spPr>
          <a:xfrm>
            <a:off x="0" y="0"/>
            <a:ext cx="79248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08A31E-BEF0-4072-AA54-EF3D687F9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974"/>
          <a:stretch/>
        </p:blipFill>
        <p:spPr>
          <a:xfrm>
            <a:off x="191406" y="3970361"/>
            <a:ext cx="1195796" cy="1173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AF6E5A-3D17-4068-81C2-21DD4CBBFA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6" y="4071826"/>
            <a:ext cx="1064456" cy="1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4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Horizont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C85C6D-9829-4F8F-948C-4CB75FD5CA45}"/>
              </a:ext>
            </a:extLst>
          </p:cNvPr>
          <p:cNvSpPr/>
          <p:nvPr userDrawn="1"/>
        </p:nvSpPr>
        <p:spPr>
          <a:xfrm>
            <a:off x="0" y="4452844"/>
            <a:ext cx="9152022" cy="6906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EB37D48-2FEB-4814-A969-D21D7E0AC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084"/>
          <a:stretch/>
        </p:blipFill>
        <p:spPr>
          <a:xfrm rot="16200000">
            <a:off x="7920260" y="3765662"/>
            <a:ext cx="1067254" cy="1396276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F4292E4-44E0-42E6-B854-9ECCF451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764" y="1202850"/>
            <a:ext cx="7068983" cy="2459440"/>
          </a:xfrm>
        </p:spPr>
        <p:txBody>
          <a:bodyPr/>
          <a:lstStyle>
            <a:lvl1pPr marL="285750" indent="-285750">
              <a:buClr>
                <a:schemeClr val="accent5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35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785E701-4333-4658-8D76-A1C50AD9E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565" y="341762"/>
            <a:ext cx="7068983" cy="858292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accent5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0B900CE-0CF0-4BC4-B2C6-7DFFB488C0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11" y="3931571"/>
            <a:ext cx="1064456" cy="1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85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Yellow Vertical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7203" y="1202849"/>
            <a:ext cx="7068984" cy="2767512"/>
          </a:xfrm>
        </p:spPr>
        <p:txBody>
          <a:bodyPr/>
          <a:lstStyle>
            <a:lvl1pPr marL="285750" indent="-285750">
              <a:buClr>
                <a:schemeClr val="accent5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35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9003" y="341762"/>
            <a:ext cx="7068983" cy="858292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accent5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88E67F-028E-4F8C-B663-81497F817433}"/>
              </a:ext>
            </a:extLst>
          </p:cNvPr>
          <p:cNvSpPr/>
          <p:nvPr userDrawn="1"/>
        </p:nvSpPr>
        <p:spPr>
          <a:xfrm>
            <a:off x="0" y="0"/>
            <a:ext cx="79248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55FF4EB-282D-4744-AD97-858FBDC582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974"/>
          <a:stretch/>
        </p:blipFill>
        <p:spPr>
          <a:xfrm>
            <a:off x="191406" y="3970361"/>
            <a:ext cx="1195796" cy="1173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623598-74FF-4E8B-9928-EE3BABC7CB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6" y="4071826"/>
            <a:ext cx="1064456" cy="1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6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Horizontal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5A5B974-1017-4119-864F-1238E05873DC}"/>
              </a:ext>
            </a:extLst>
          </p:cNvPr>
          <p:cNvSpPr/>
          <p:nvPr userDrawn="1"/>
        </p:nvSpPr>
        <p:spPr>
          <a:xfrm>
            <a:off x="0" y="4452844"/>
            <a:ext cx="9152022" cy="6906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291DBF0-E563-4A84-BBD5-13387F8BA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764" y="1202850"/>
            <a:ext cx="7068983" cy="2459440"/>
          </a:xfrm>
        </p:spPr>
        <p:txBody>
          <a:bodyPr/>
          <a:lstStyle>
            <a:lvl1pPr marL="285750" indent="-285750">
              <a:buClr>
                <a:schemeClr val="accent5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35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6A2B90-7D06-4E74-B79D-0BE2651346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565" y="341762"/>
            <a:ext cx="7068983" cy="858292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accent5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0EEA35C-0E0C-46CE-9C7D-6DA5034049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084"/>
          <a:stretch/>
        </p:blipFill>
        <p:spPr>
          <a:xfrm rot="16200000">
            <a:off x="7920260" y="3765662"/>
            <a:ext cx="1067254" cy="1396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BBDEE4-C81D-4E0C-9C79-36D5A36D87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11" y="3931571"/>
            <a:ext cx="1064456" cy="1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16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BDD93F0-0674-6440-B63A-FD9B0F9733EF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FA2AE9C-0F09-8C4F-8C02-03BBC0CC5F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0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812BF5E-00E4-4C77-B4AC-EC45477B7C5F}"/>
              </a:ext>
            </a:extLst>
          </p:cNvPr>
          <p:cNvSpPr/>
          <p:nvPr userDrawn="1"/>
        </p:nvSpPr>
        <p:spPr>
          <a:xfrm>
            <a:off x="0" y="0"/>
            <a:ext cx="79248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38F555A-E2CC-4FBB-8569-D9457A031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5901" y="3002402"/>
            <a:ext cx="4758213" cy="690656"/>
          </a:xfrm>
        </p:spPr>
        <p:txBody>
          <a:bodyPr anchor="b">
            <a:noAutofit/>
          </a:bodyPr>
          <a:lstStyle>
            <a:lvl1pPr algn="ctr">
              <a:defRPr sz="2800" b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720CE1B-6E42-427F-BB4F-26299D87AA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7935" y="3700470"/>
            <a:ext cx="4734144" cy="596476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71E6631-0578-47DC-911F-A021CB495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38" y="358434"/>
            <a:ext cx="2309738" cy="230973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BAFCD-6EDA-4988-80AA-EB4C31CC42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181" y="1151784"/>
            <a:ext cx="3718979" cy="2839932"/>
          </a:xfrm>
          <a:custGeom>
            <a:avLst/>
            <a:gdLst>
              <a:gd name="connsiteX0" fmla="*/ 0 w 4375053"/>
              <a:gd name="connsiteY0" fmla="*/ 897390 h 2839932"/>
              <a:gd name="connsiteX1" fmla="*/ 897390 w 4375053"/>
              <a:gd name="connsiteY1" fmla="*/ 0 h 2839932"/>
              <a:gd name="connsiteX2" fmla="*/ 3477663 w 4375053"/>
              <a:gd name="connsiteY2" fmla="*/ 0 h 2839932"/>
              <a:gd name="connsiteX3" fmla="*/ 4375053 w 4375053"/>
              <a:gd name="connsiteY3" fmla="*/ 897390 h 2839932"/>
              <a:gd name="connsiteX4" fmla="*/ 4375053 w 4375053"/>
              <a:gd name="connsiteY4" fmla="*/ 1942542 h 2839932"/>
              <a:gd name="connsiteX5" fmla="*/ 3477663 w 4375053"/>
              <a:gd name="connsiteY5" fmla="*/ 2839932 h 2839932"/>
              <a:gd name="connsiteX6" fmla="*/ 897390 w 4375053"/>
              <a:gd name="connsiteY6" fmla="*/ 2839932 h 2839932"/>
              <a:gd name="connsiteX7" fmla="*/ 0 w 4375053"/>
              <a:gd name="connsiteY7" fmla="*/ 1942542 h 2839932"/>
              <a:gd name="connsiteX8" fmla="*/ 0 w 4375053"/>
              <a:gd name="connsiteY8" fmla="*/ 897390 h 2839932"/>
              <a:gd name="connsiteX0" fmla="*/ 0 w 4375053"/>
              <a:gd name="connsiteY0" fmla="*/ 897390 h 2839932"/>
              <a:gd name="connsiteX1" fmla="*/ 656090 w 4375053"/>
              <a:gd name="connsiteY1" fmla="*/ 0 h 2839932"/>
              <a:gd name="connsiteX2" fmla="*/ 3477663 w 4375053"/>
              <a:gd name="connsiteY2" fmla="*/ 0 h 2839932"/>
              <a:gd name="connsiteX3" fmla="*/ 4375053 w 4375053"/>
              <a:gd name="connsiteY3" fmla="*/ 897390 h 2839932"/>
              <a:gd name="connsiteX4" fmla="*/ 4375053 w 4375053"/>
              <a:gd name="connsiteY4" fmla="*/ 1942542 h 2839932"/>
              <a:gd name="connsiteX5" fmla="*/ 3477663 w 4375053"/>
              <a:gd name="connsiteY5" fmla="*/ 2839932 h 2839932"/>
              <a:gd name="connsiteX6" fmla="*/ 897390 w 4375053"/>
              <a:gd name="connsiteY6" fmla="*/ 2839932 h 2839932"/>
              <a:gd name="connsiteX7" fmla="*/ 0 w 4375053"/>
              <a:gd name="connsiteY7" fmla="*/ 1942542 h 2839932"/>
              <a:gd name="connsiteX8" fmla="*/ 0 w 4375053"/>
              <a:gd name="connsiteY8" fmla="*/ 897390 h 2839932"/>
              <a:gd name="connsiteX0" fmla="*/ 0 w 4375053"/>
              <a:gd name="connsiteY0" fmla="*/ 897390 h 2839932"/>
              <a:gd name="connsiteX1" fmla="*/ 656090 w 4375053"/>
              <a:gd name="connsiteY1" fmla="*/ 0 h 2839932"/>
              <a:gd name="connsiteX2" fmla="*/ 3477663 w 4375053"/>
              <a:gd name="connsiteY2" fmla="*/ 0 h 2839932"/>
              <a:gd name="connsiteX3" fmla="*/ 4375053 w 4375053"/>
              <a:gd name="connsiteY3" fmla="*/ 897390 h 2839932"/>
              <a:gd name="connsiteX4" fmla="*/ 4375053 w 4375053"/>
              <a:gd name="connsiteY4" fmla="*/ 1942542 h 2839932"/>
              <a:gd name="connsiteX5" fmla="*/ 3477663 w 4375053"/>
              <a:gd name="connsiteY5" fmla="*/ 2839932 h 2839932"/>
              <a:gd name="connsiteX6" fmla="*/ 656090 w 4375053"/>
              <a:gd name="connsiteY6" fmla="*/ 2833582 h 2839932"/>
              <a:gd name="connsiteX7" fmla="*/ 0 w 4375053"/>
              <a:gd name="connsiteY7" fmla="*/ 1942542 h 2839932"/>
              <a:gd name="connsiteX8" fmla="*/ 0 w 4375053"/>
              <a:gd name="connsiteY8" fmla="*/ 897390 h 2839932"/>
              <a:gd name="connsiteX0" fmla="*/ 0 w 4375053"/>
              <a:gd name="connsiteY0" fmla="*/ 897390 h 2839932"/>
              <a:gd name="connsiteX1" fmla="*/ 656090 w 4375053"/>
              <a:gd name="connsiteY1" fmla="*/ 0 h 2839932"/>
              <a:gd name="connsiteX2" fmla="*/ 3477663 w 4375053"/>
              <a:gd name="connsiteY2" fmla="*/ 0 h 2839932"/>
              <a:gd name="connsiteX3" fmla="*/ 4375053 w 4375053"/>
              <a:gd name="connsiteY3" fmla="*/ 897390 h 2839932"/>
              <a:gd name="connsiteX4" fmla="*/ 4375053 w 4375053"/>
              <a:gd name="connsiteY4" fmla="*/ 1942542 h 2839932"/>
              <a:gd name="connsiteX5" fmla="*/ 3477663 w 4375053"/>
              <a:gd name="connsiteY5" fmla="*/ 2839932 h 2839932"/>
              <a:gd name="connsiteX6" fmla="*/ 656090 w 4375053"/>
              <a:gd name="connsiteY6" fmla="*/ 2833582 h 2839932"/>
              <a:gd name="connsiteX7" fmla="*/ 0 w 4375053"/>
              <a:gd name="connsiteY7" fmla="*/ 897390 h 2839932"/>
              <a:gd name="connsiteX0" fmla="*/ 352697 w 4071660"/>
              <a:gd name="connsiteY0" fmla="*/ 2833582 h 2839932"/>
              <a:gd name="connsiteX1" fmla="*/ 352697 w 4071660"/>
              <a:gd name="connsiteY1" fmla="*/ 0 h 2839932"/>
              <a:gd name="connsiteX2" fmla="*/ 3174270 w 4071660"/>
              <a:gd name="connsiteY2" fmla="*/ 0 h 2839932"/>
              <a:gd name="connsiteX3" fmla="*/ 4071660 w 4071660"/>
              <a:gd name="connsiteY3" fmla="*/ 897390 h 2839932"/>
              <a:gd name="connsiteX4" fmla="*/ 4071660 w 4071660"/>
              <a:gd name="connsiteY4" fmla="*/ 1942542 h 2839932"/>
              <a:gd name="connsiteX5" fmla="*/ 3174270 w 4071660"/>
              <a:gd name="connsiteY5" fmla="*/ 2839932 h 2839932"/>
              <a:gd name="connsiteX6" fmla="*/ 352697 w 4071660"/>
              <a:gd name="connsiteY6" fmla="*/ 2833582 h 2839932"/>
              <a:gd name="connsiteX0" fmla="*/ 207682 w 3926645"/>
              <a:gd name="connsiteY0" fmla="*/ 2833582 h 2839932"/>
              <a:gd name="connsiteX1" fmla="*/ 207682 w 3926645"/>
              <a:gd name="connsiteY1" fmla="*/ 0 h 2839932"/>
              <a:gd name="connsiteX2" fmla="*/ 3029255 w 3926645"/>
              <a:gd name="connsiteY2" fmla="*/ 0 h 2839932"/>
              <a:gd name="connsiteX3" fmla="*/ 3926645 w 3926645"/>
              <a:gd name="connsiteY3" fmla="*/ 897390 h 2839932"/>
              <a:gd name="connsiteX4" fmla="*/ 3926645 w 3926645"/>
              <a:gd name="connsiteY4" fmla="*/ 1942542 h 2839932"/>
              <a:gd name="connsiteX5" fmla="*/ 3029255 w 3926645"/>
              <a:gd name="connsiteY5" fmla="*/ 2839932 h 2839932"/>
              <a:gd name="connsiteX6" fmla="*/ 207682 w 3926645"/>
              <a:gd name="connsiteY6" fmla="*/ 2833582 h 2839932"/>
              <a:gd name="connsiteX0" fmla="*/ 16 w 3718979"/>
              <a:gd name="connsiteY0" fmla="*/ 2833582 h 2839932"/>
              <a:gd name="connsiteX1" fmla="*/ 16 w 3718979"/>
              <a:gd name="connsiteY1" fmla="*/ 0 h 2839932"/>
              <a:gd name="connsiteX2" fmla="*/ 2821589 w 3718979"/>
              <a:gd name="connsiteY2" fmla="*/ 0 h 2839932"/>
              <a:gd name="connsiteX3" fmla="*/ 3718979 w 3718979"/>
              <a:gd name="connsiteY3" fmla="*/ 897390 h 2839932"/>
              <a:gd name="connsiteX4" fmla="*/ 3718979 w 3718979"/>
              <a:gd name="connsiteY4" fmla="*/ 1942542 h 2839932"/>
              <a:gd name="connsiteX5" fmla="*/ 2821589 w 3718979"/>
              <a:gd name="connsiteY5" fmla="*/ 2839932 h 2839932"/>
              <a:gd name="connsiteX6" fmla="*/ 16 w 3718979"/>
              <a:gd name="connsiteY6" fmla="*/ 2833582 h 283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979" h="2839932">
                <a:moveTo>
                  <a:pt x="16" y="2833582"/>
                </a:moveTo>
                <a:cubicBezTo>
                  <a:pt x="-346" y="2817460"/>
                  <a:pt x="6004" y="2364"/>
                  <a:pt x="16" y="0"/>
                </a:cubicBezTo>
                <a:lnTo>
                  <a:pt x="2821589" y="0"/>
                </a:lnTo>
                <a:cubicBezTo>
                  <a:pt x="3317204" y="0"/>
                  <a:pt x="3718979" y="401775"/>
                  <a:pt x="3718979" y="897390"/>
                </a:cubicBezTo>
                <a:lnTo>
                  <a:pt x="3718979" y="1942542"/>
                </a:lnTo>
                <a:cubicBezTo>
                  <a:pt x="3718979" y="2438157"/>
                  <a:pt x="3317204" y="2839932"/>
                  <a:pt x="2821589" y="2839932"/>
                </a:cubicBezTo>
                <a:lnTo>
                  <a:pt x="16" y="283358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222" t="-18829" r="-29398" b="-5811"/>
            </a:stretch>
          </a:blipFill>
          <a:ln w="5080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5201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 Multiple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812BF5E-00E4-4C77-B4AC-EC45477B7C5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38F555A-E2CC-4FBB-8569-D9457A031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2894" y="3031323"/>
            <a:ext cx="4758213" cy="690656"/>
          </a:xfrm>
        </p:spPr>
        <p:txBody>
          <a:bodyPr anchor="b">
            <a:noAutofit/>
          </a:bodyPr>
          <a:lstStyle>
            <a:lvl1pPr algn="ctr">
              <a:defRPr sz="28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720CE1B-6E42-427F-BB4F-26299D87AA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04928" y="3729391"/>
            <a:ext cx="4734144" cy="596476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FDD0996-655C-479B-8917-A0A74470A0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148"/>
            <a:ext cx="1680744" cy="1361102"/>
          </a:xfrm>
          <a:blipFill dpi="0" rotWithShape="1">
            <a:blip r:embed="rId2"/>
            <a:srcRect/>
            <a:stretch>
              <a:fillRect l="-10737" r="-10737"/>
            </a:stretch>
          </a:blipFill>
          <a:ln w="1905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ADAD2B2-5B66-4F93-ABE4-0923605296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80744" y="0"/>
            <a:ext cx="1680744" cy="1361102"/>
          </a:xfrm>
          <a:blipFill>
            <a:blip r:embed="rId3"/>
            <a:srcRect/>
            <a:stretch>
              <a:fillRect l="-10258" r="-10258"/>
            </a:stretch>
          </a:blipFill>
          <a:ln w="1905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D170C36-075E-4318-8AE9-988F820843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79008" y="6058"/>
            <a:ext cx="1682496" cy="1362456"/>
          </a:xfrm>
          <a:blipFill>
            <a:blip r:embed="rId4"/>
            <a:stretch>
              <a:fillRect l="-10258" r="-10258"/>
            </a:stretch>
          </a:blipFill>
          <a:ln w="1905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5D3020E-19B3-4DE3-B745-DEC6AEADA5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1504" y="-1354"/>
            <a:ext cx="1682496" cy="1362456"/>
          </a:xfrm>
          <a:blipFill dpi="0" rotWithShape="1">
            <a:blip r:embed="rId5"/>
            <a:srcRect/>
            <a:stretch>
              <a:fillRect l="-10000" r="-10258"/>
            </a:stretch>
          </a:blipFill>
          <a:ln w="1905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72E494E-99C7-44A6-A4E5-731C6B9E6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5641"/>
          <a:stretch/>
        </p:blipFill>
        <p:spPr>
          <a:xfrm rot="10800000">
            <a:off x="3317188" y="-1355"/>
            <a:ext cx="2509624" cy="2438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71E6631-0578-47DC-911F-A021CB495FA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31" y="127557"/>
            <a:ext cx="2309738" cy="23097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003B41-953A-4DFA-B9D4-480EFCD4B3AA}"/>
              </a:ext>
            </a:extLst>
          </p:cNvPr>
          <p:cNvSpPr/>
          <p:nvPr userDrawn="1"/>
        </p:nvSpPr>
        <p:spPr>
          <a:xfrm>
            <a:off x="0" y="4452844"/>
            <a:ext cx="9152022" cy="6906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2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ight Blue Vertical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788E67F-028E-4F8C-B663-81497F817433}"/>
              </a:ext>
            </a:extLst>
          </p:cNvPr>
          <p:cNvSpPr/>
          <p:nvPr userDrawn="1"/>
        </p:nvSpPr>
        <p:spPr>
          <a:xfrm>
            <a:off x="0" y="0"/>
            <a:ext cx="79248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6B3D451-DF17-4D40-B8B4-08014257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974"/>
          <a:stretch/>
        </p:blipFill>
        <p:spPr>
          <a:xfrm>
            <a:off x="191406" y="3970361"/>
            <a:ext cx="1195796" cy="117313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7203" y="1202849"/>
            <a:ext cx="7068984" cy="2670651"/>
          </a:xfrm>
        </p:spPr>
        <p:txBody>
          <a:bodyPr/>
          <a:lstStyle>
            <a:lvl1pPr marL="285750" indent="-285750">
              <a:buClr>
                <a:schemeClr val="accent5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35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9003" y="341762"/>
            <a:ext cx="7068983" cy="858292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accent5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AF94F85-1F49-4212-B133-DBCB4E89CA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6" y="4071826"/>
            <a:ext cx="1064456" cy="1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7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Horizontal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C85C6D-9829-4F8F-948C-4CB75FD5CA45}"/>
              </a:ext>
            </a:extLst>
          </p:cNvPr>
          <p:cNvSpPr/>
          <p:nvPr userDrawn="1"/>
        </p:nvSpPr>
        <p:spPr>
          <a:xfrm>
            <a:off x="0" y="4452844"/>
            <a:ext cx="9152022" cy="6906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F4292E4-44E0-42E6-B854-9ECCF451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764" y="1202850"/>
            <a:ext cx="7068983" cy="2459440"/>
          </a:xfrm>
        </p:spPr>
        <p:txBody>
          <a:bodyPr/>
          <a:lstStyle>
            <a:lvl1pPr marL="285750" indent="-285750">
              <a:buClr>
                <a:schemeClr val="accent5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35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785E701-4333-4658-8D76-A1C50AD9E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565" y="341762"/>
            <a:ext cx="7068983" cy="858292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accent5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29B9F0D-BBF1-48FF-80AF-37A9878C3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084"/>
          <a:stretch/>
        </p:blipFill>
        <p:spPr>
          <a:xfrm rot="16200000">
            <a:off x="7920260" y="3765662"/>
            <a:ext cx="1067254" cy="1396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F31C48-743B-44E0-B45A-0CBAB64CB1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11" y="3931571"/>
            <a:ext cx="1064456" cy="1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5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Blue Vertical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E49F387-66B8-4602-B4B3-E4B63BC41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203" y="1202849"/>
            <a:ext cx="7068984" cy="2767512"/>
          </a:xfrm>
        </p:spPr>
        <p:txBody>
          <a:bodyPr/>
          <a:lstStyle>
            <a:lvl1pPr marL="285750" indent="-285750"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2D4777B-F6D3-4BE2-9B25-ED0DB18DDF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9003" y="341762"/>
            <a:ext cx="7068983" cy="858292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52954D-361E-4E05-91B0-47143B3478BF}"/>
              </a:ext>
            </a:extLst>
          </p:cNvPr>
          <p:cNvSpPr/>
          <p:nvPr userDrawn="1"/>
        </p:nvSpPr>
        <p:spPr>
          <a:xfrm>
            <a:off x="0" y="0"/>
            <a:ext cx="79248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755A59-F179-4BAA-A22A-A3CE826FBD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974"/>
          <a:stretch/>
        </p:blipFill>
        <p:spPr>
          <a:xfrm>
            <a:off x="191406" y="3970361"/>
            <a:ext cx="1195796" cy="1173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0451E5-29DD-4478-9603-0ABAA4D221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6" y="4071826"/>
            <a:ext cx="1064456" cy="1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6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Blue Horizontal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C85C6D-9829-4F8F-948C-4CB75FD5CA45}"/>
              </a:ext>
            </a:extLst>
          </p:cNvPr>
          <p:cNvSpPr/>
          <p:nvPr userDrawn="1"/>
        </p:nvSpPr>
        <p:spPr>
          <a:xfrm>
            <a:off x="0" y="4452844"/>
            <a:ext cx="9152022" cy="690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F4292E4-44E0-42E6-B854-9ECCF451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764" y="1202850"/>
            <a:ext cx="7068983" cy="2459440"/>
          </a:xfrm>
        </p:spPr>
        <p:txBody>
          <a:bodyPr/>
          <a:lstStyle>
            <a:lvl1pPr marL="285750" indent="-285750">
              <a:buClr>
                <a:schemeClr val="bg2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785E701-4333-4658-8D76-A1C50AD9E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565" y="341762"/>
            <a:ext cx="7068983" cy="858292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1F9B886-16C6-42CD-8747-D3C456096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084"/>
          <a:stretch/>
        </p:blipFill>
        <p:spPr>
          <a:xfrm rot="16200000">
            <a:off x="7920260" y="3765662"/>
            <a:ext cx="1067254" cy="13962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77B65A-B414-4D42-A4C8-EE62BAF5CB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11" y="3931571"/>
            <a:ext cx="1064456" cy="1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0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Vertica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33E645-DFC3-4E96-B58F-4C4A7026B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202" y="1202849"/>
            <a:ext cx="7060784" cy="2660233"/>
          </a:xfrm>
          <a:noFill/>
        </p:spPr>
        <p:txBody>
          <a:bodyPr/>
          <a:lstStyle>
            <a:lvl1pPr marL="285750" indent="-285750"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B603FA1-AA97-49DF-BFC9-90E00E0DD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9003" y="341762"/>
            <a:ext cx="7068983" cy="858292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9C3B74-94D6-4631-9A99-88C20F7E709F}"/>
              </a:ext>
            </a:extLst>
          </p:cNvPr>
          <p:cNvSpPr/>
          <p:nvPr userDrawn="1"/>
        </p:nvSpPr>
        <p:spPr>
          <a:xfrm>
            <a:off x="0" y="0"/>
            <a:ext cx="79248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47D0266-3065-4A21-AF62-9168C350A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974"/>
          <a:stretch/>
        </p:blipFill>
        <p:spPr>
          <a:xfrm>
            <a:off x="191406" y="3970361"/>
            <a:ext cx="1195796" cy="1173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583455-C7AB-4BCE-8FAF-6B7D27D115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6" y="4071826"/>
            <a:ext cx="1064456" cy="1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2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Horizonta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C85C6D-9829-4F8F-948C-4CB75FD5CA45}"/>
              </a:ext>
            </a:extLst>
          </p:cNvPr>
          <p:cNvSpPr/>
          <p:nvPr userDrawn="1"/>
        </p:nvSpPr>
        <p:spPr>
          <a:xfrm>
            <a:off x="0" y="4452844"/>
            <a:ext cx="9152022" cy="6906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F4292E4-44E0-42E6-B854-9ECCF451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764" y="1202850"/>
            <a:ext cx="7068983" cy="2459440"/>
          </a:xfrm>
        </p:spPr>
        <p:txBody>
          <a:bodyPr/>
          <a:lstStyle>
            <a:lvl1pPr marL="285750" indent="-285750">
              <a:buClr>
                <a:schemeClr val="bg2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785E701-4333-4658-8D76-A1C50AD9E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565" y="341762"/>
            <a:ext cx="7068983" cy="858292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07AF79-C5AB-4342-8EF3-4F6674B61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084"/>
          <a:stretch/>
        </p:blipFill>
        <p:spPr>
          <a:xfrm rot="16200000">
            <a:off x="7920260" y="3765662"/>
            <a:ext cx="1067254" cy="1396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C8A2CA-50AC-4305-8F72-455BC1C159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11" y="3931571"/>
            <a:ext cx="1064456" cy="1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1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For internal distribution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03113-8C22-4FC8-ACE9-615039177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2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8" r:id="rId5"/>
    <p:sldLayoutId id="2147483664" r:id="rId6"/>
    <p:sldLayoutId id="2147483669" r:id="rId7"/>
    <p:sldLayoutId id="2147483665" r:id="rId8"/>
    <p:sldLayoutId id="2147483670" r:id="rId9"/>
    <p:sldLayoutId id="2147483671" r:id="rId10"/>
    <p:sldLayoutId id="2147483666" r:id="rId11"/>
    <p:sldLayoutId id="2147483672" r:id="rId12"/>
    <p:sldLayoutId id="2147483667" r:id="rId13"/>
    <p:sldLayoutId id="2147483674" r:id="rId1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eda.gov/about/investment-prioritie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0E9CD-05CF-47AC-93B9-3ABCB2F5F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75115"/>
            <a:ext cx="9160815" cy="1051140"/>
          </a:xfrm>
        </p:spPr>
        <p:txBody>
          <a:bodyPr/>
          <a:lstStyle/>
          <a:p>
            <a:r>
              <a:rPr lang="en-US">
                <a:latin typeface="Georgia"/>
                <a:cs typeface="Arial"/>
              </a:rPr>
              <a:t>Economic Development Administration (EDA)</a:t>
            </a:r>
            <a:br>
              <a:rPr lang="en-US">
                <a:latin typeface="Georgia"/>
                <a:cs typeface="Arial"/>
              </a:rPr>
            </a:br>
            <a:br>
              <a:rPr lang="en-US" sz="1800" i="1">
                <a:latin typeface="Georgia"/>
                <a:cs typeface="Arial"/>
              </a:rPr>
            </a:br>
            <a:br>
              <a:rPr lang="en-US" sz="1800" i="1">
                <a:latin typeface="Georgia"/>
                <a:cs typeface="Arial"/>
              </a:rPr>
            </a:br>
            <a:r>
              <a:rPr lang="en-US" sz="1800" i="1">
                <a:latin typeface="Georgia"/>
                <a:cs typeface="Arial"/>
              </a:rPr>
              <a:t>INVESTING IN WEST VIRGINIA</a:t>
            </a:r>
          </a:p>
        </p:txBody>
      </p:sp>
    </p:spTree>
    <p:extLst>
      <p:ext uri="{BB962C8B-B14F-4D97-AF65-F5344CB8AC3E}">
        <p14:creationId xmlns:p14="http://schemas.microsoft.com/office/powerpoint/2010/main" val="97520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A86693-BC0F-43B2-9CE9-48BE1142B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764" y="1202850"/>
            <a:ext cx="7068983" cy="29615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b="1" dirty="0"/>
              <a:t>WV FUNDING FOR FY2022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ARPA EAA COAL			$ 46.2 MILLION -11 Projects</a:t>
            </a:r>
          </a:p>
          <a:p>
            <a:pPr marL="0" indent="0">
              <a:buNone/>
            </a:pPr>
            <a:r>
              <a:rPr lang="en-US" sz="1900" dirty="0"/>
              <a:t>ARPA TOURISM			$ 15.4 MILLION - 4 Projects </a:t>
            </a:r>
          </a:p>
          <a:p>
            <a:pPr marL="0" indent="0">
              <a:buNone/>
            </a:pPr>
            <a:r>
              <a:rPr lang="en-US" sz="1900" dirty="0"/>
              <a:t>EAA-ACC				$   7.6 MILLION – 9 Projects</a:t>
            </a:r>
          </a:p>
          <a:p>
            <a:pPr marL="0" indent="0">
              <a:buNone/>
            </a:pPr>
            <a:r>
              <a:rPr lang="en-US" sz="1900" dirty="0"/>
              <a:t>CARES				$   2.5 MILLION – 1 Project</a:t>
            </a:r>
          </a:p>
          <a:p>
            <a:pPr marL="0" indent="0">
              <a:buNone/>
            </a:pPr>
            <a:r>
              <a:rPr lang="en-US" sz="1900" dirty="0"/>
              <a:t>ARPA BBB				$ 62.8 MILLION – 8 Projects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b="1" dirty="0"/>
              <a:t>TOTAL				$134.5 MILLION – 33 Projects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BD3A50-A457-6D78-916B-685BB965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	</a:t>
            </a:r>
          </a:p>
        </p:txBody>
      </p:sp>
    </p:spTree>
    <p:extLst>
      <p:ext uri="{BB962C8B-B14F-4D97-AF65-F5344CB8AC3E}">
        <p14:creationId xmlns:p14="http://schemas.microsoft.com/office/powerpoint/2010/main" val="32787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66642B-20D8-494B-9EEA-5EB6BEADB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677" y="810492"/>
            <a:ext cx="8305324" cy="330874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accent1"/>
                </a:solidFill>
                <a:ea typeface="+mn-lt"/>
                <a:cs typeface="+mn-lt"/>
              </a:rPr>
              <a:t>To lead the federal economic development agenda by promoting</a:t>
            </a:r>
            <a:endParaRPr lang="en-US" sz="2000" dirty="0">
              <a:solidFill>
                <a:schemeClr val="accent1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accent1"/>
                </a:solidFill>
                <a:ea typeface="+mn-lt"/>
                <a:cs typeface="+mn-lt"/>
              </a:rPr>
              <a:t>innovation and competitiveness, preparing American regions for </a:t>
            </a:r>
            <a:endParaRPr lang="en-US" sz="2000" dirty="0">
              <a:solidFill>
                <a:schemeClr val="accent1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accent1"/>
                </a:solidFill>
                <a:ea typeface="+mn-lt"/>
                <a:cs typeface="+mn-lt"/>
              </a:rPr>
              <a:t>growth and success in the worldwide economy.</a:t>
            </a:r>
            <a:endParaRPr lang="en-US" sz="2000" dirty="0">
              <a:solidFill>
                <a:schemeClr val="accent1"/>
              </a:solidFill>
              <a:latin typeface="Arial" panose="020B0604020202020204"/>
              <a:ea typeface="ＭＳ Ｐゴシック" pitchFamily="-108" charset="-128"/>
              <a:cs typeface="Arial"/>
            </a:endParaRPr>
          </a:p>
          <a:p>
            <a:pPr defTabSz="457189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b="1" i="1" dirty="0">
              <a:solidFill>
                <a:schemeClr val="accent1"/>
              </a:solidFill>
              <a:ea typeface="ＭＳ Ｐゴシック" pitchFamily="-108" charset="-128"/>
              <a:cs typeface="+mn-lt"/>
            </a:endParaRPr>
          </a:p>
          <a:p>
            <a:pPr defTabSz="457189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i="1" dirty="0">
                <a:solidFill>
                  <a:schemeClr val="accent1"/>
                </a:solidFill>
                <a:ea typeface="ＭＳ Ｐゴシック"/>
                <a:cs typeface="+mn-lt"/>
              </a:rPr>
              <a:t>We achieve this by: </a:t>
            </a:r>
            <a:endParaRPr lang="en-US" sz="2000" b="1" i="1" dirty="0">
              <a:solidFill>
                <a:schemeClr val="accent1"/>
              </a:solidFill>
              <a:ea typeface="ＭＳ Ｐゴシック" pitchFamily="-108" charset="-128"/>
              <a:cs typeface="+mn-lt"/>
            </a:endParaRPr>
          </a:p>
          <a:p>
            <a:pPr marL="0" indent="0" defTabSz="457189">
              <a:lnSpc>
                <a:spcPct val="100000"/>
              </a:lnSpc>
              <a:spcBef>
                <a:spcPts val="0"/>
              </a:spcBef>
              <a:buClr>
                <a:srgbClr val="005C90"/>
              </a:buClr>
              <a:buNone/>
              <a:defRPr/>
            </a:pPr>
            <a:endParaRPr lang="en-US" sz="2000" b="1" i="1" dirty="0">
              <a:ea typeface="ＭＳ Ｐゴシック" pitchFamily="-108" charset="-128"/>
              <a:cs typeface="+mn-lt"/>
            </a:endParaRPr>
          </a:p>
          <a:p>
            <a:pPr defTabSz="457189">
              <a:lnSpc>
                <a:spcPct val="100000"/>
              </a:lnSpc>
              <a:spcBef>
                <a:spcPts val="0"/>
              </a:spcBef>
              <a:buClr>
                <a:srgbClr val="15638D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+mn-lt"/>
                <a:cs typeface="+mn-lt"/>
              </a:rPr>
              <a:t>Increasing America’s global </a:t>
            </a:r>
            <a:r>
              <a:rPr lang="en-US" sz="2000" b="1" u="sng" cap="small" dirty="0">
                <a:ea typeface="ＭＳ Ｐゴシック"/>
                <a:cs typeface="+mn-lt"/>
              </a:rPr>
              <a:t>economic competitiveness</a:t>
            </a:r>
          </a:p>
          <a:p>
            <a:pPr defTabSz="457189">
              <a:lnSpc>
                <a:spcPct val="100000"/>
              </a:lnSpc>
              <a:spcBef>
                <a:spcPts val="0"/>
              </a:spcBef>
              <a:buClr>
                <a:srgbClr val="15638D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/>
                <a:cs typeface="+mn-lt"/>
              </a:rPr>
              <a:t>Supporting </a:t>
            </a:r>
            <a:r>
              <a:rPr lang="en-US" sz="2000" b="1" u="sng" cap="small" dirty="0">
                <a:ea typeface="ＭＳ Ｐゴシック"/>
                <a:cs typeface="+mn-lt"/>
              </a:rPr>
              <a:t>community-led economic development</a:t>
            </a:r>
          </a:p>
          <a:p>
            <a:pPr defTabSz="457189">
              <a:lnSpc>
                <a:spcPct val="100000"/>
              </a:lnSpc>
              <a:spcBef>
                <a:spcPts val="0"/>
              </a:spcBef>
              <a:buClr>
                <a:srgbClr val="15638D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+mn-lt"/>
                <a:cs typeface="+mn-lt"/>
              </a:rPr>
              <a:t>Helping communities develop </a:t>
            </a:r>
            <a:r>
              <a:rPr lang="en-US" sz="2000" b="1" u="sng" cap="small" dirty="0">
                <a:ea typeface="ＭＳ Ｐゴシック"/>
                <a:cs typeface="+mn-lt"/>
              </a:rPr>
              <a:t>resilient and agile</a:t>
            </a:r>
            <a:r>
              <a:rPr lang="en-US" sz="2000" b="1" cap="small" dirty="0">
                <a:ea typeface="ＭＳ Ｐゴシック"/>
                <a:cs typeface="+mn-lt"/>
              </a:rPr>
              <a:t> </a:t>
            </a:r>
            <a:r>
              <a:rPr lang="en-US" sz="2000" dirty="0">
                <a:ea typeface="+mn-lt"/>
                <a:cs typeface="+mn-lt"/>
              </a:rPr>
              <a:t>local economies</a:t>
            </a:r>
          </a:p>
          <a:p>
            <a:pPr defTabSz="457189">
              <a:lnSpc>
                <a:spcPct val="100000"/>
              </a:lnSpc>
              <a:spcBef>
                <a:spcPts val="0"/>
              </a:spcBef>
              <a:buClr>
                <a:srgbClr val="15638D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u="sng" dirty="0">
                <a:ea typeface="+mn-lt"/>
                <a:cs typeface="+mn-lt"/>
              </a:rPr>
              <a:t>WV accomplishes this through our EDDs</a:t>
            </a:r>
            <a:endParaRPr lang="en-US" sz="2000" b="1" u="sng" dirty="0">
              <a:ea typeface="ＭＳ Ｐゴシック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ea typeface="ＭＳ Ｐゴシック"/>
              <a:cs typeface="Arial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99FC4D-2EF3-48BF-807D-FB81699B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677" y="74394"/>
            <a:ext cx="7068983" cy="858292"/>
          </a:xfrm>
        </p:spPr>
        <p:txBody>
          <a:bodyPr/>
          <a:lstStyle/>
          <a:p>
            <a:r>
              <a:rPr lang="en-US">
                <a:solidFill>
                  <a:srgbClr val="005A8B"/>
                </a:solidFill>
              </a:rPr>
              <a:t>EDA’s Mission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4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149C1CC-EAAB-4BB1-9A48-1D68A8AC96CC}"/>
              </a:ext>
            </a:extLst>
          </p:cNvPr>
          <p:cNvGraphicFramePr/>
          <p:nvPr/>
        </p:nvGraphicFramePr>
        <p:xfrm>
          <a:off x="1127891" y="851432"/>
          <a:ext cx="5351405" cy="3718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F241BFC-4D60-4EB8-9436-5FB38B34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75" y="0"/>
            <a:ext cx="7068983" cy="858292"/>
          </a:xfrm>
        </p:spPr>
        <p:txBody>
          <a:bodyPr/>
          <a:lstStyle/>
          <a:p>
            <a:r>
              <a:rPr lang="en-US">
                <a:solidFill>
                  <a:srgbClr val="005A8B"/>
                </a:solidFill>
              </a:rPr>
              <a:t>EDA’s Investment Priorities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81F75-0EAF-4907-8CBC-EC4A35697D8B}"/>
              </a:ext>
            </a:extLst>
          </p:cNvPr>
          <p:cNvSpPr txBox="1"/>
          <p:nvPr/>
        </p:nvSpPr>
        <p:spPr>
          <a:xfrm>
            <a:off x="6710377" y="3061953"/>
            <a:ext cx="1985801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500"/>
              <a:t>To learn more about EDA’s Investment Priorities, visit: </a:t>
            </a:r>
            <a:r>
              <a:rPr lang="en-US" sz="1500">
                <a:hlinkClick r:id="rId9"/>
              </a:rPr>
              <a:t>https://eda.gov/about/investment-priorities/</a:t>
            </a:r>
            <a:r>
              <a:rPr lang="en-US" sz="1500"/>
              <a:t> </a:t>
            </a:r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CCFA4B87-26B3-4C3D-A748-DAADE19372AC}"/>
              </a:ext>
            </a:extLst>
          </p:cNvPr>
          <p:cNvSpPr/>
          <p:nvPr/>
        </p:nvSpPr>
        <p:spPr>
          <a:xfrm>
            <a:off x="5500888" y="131389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549142-C94B-43CC-805C-CDEACF4C3C05}"/>
              </a:ext>
            </a:extLst>
          </p:cNvPr>
          <p:cNvSpPr/>
          <p:nvPr/>
        </p:nvSpPr>
        <p:spPr>
          <a:xfrm>
            <a:off x="6528912" y="816374"/>
            <a:ext cx="2424894" cy="1953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000" b="1" i="0">
                <a:solidFill>
                  <a:srgbClr val="13365C"/>
                </a:solidFill>
                <a:effectLst/>
              </a:rPr>
              <a:t>Economic development planning or implementation projects that build economic resilience to and long-term recovery from economic shocks, like those experienced by coal and power plant communities, or other communities impacted by the decline of an important industry or a natural disaster, that may benefit from economic diversification-focused resilience.</a:t>
            </a:r>
            <a:endParaRPr lang="en-US" sz="10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1387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>
            <a:extLst>
              <a:ext uri="{FF2B5EF4-FFF2-40B4-BE49-F238E27FC236}">
                <a16:creationId xmlns:a16="http://schemas.microsoft.com/office/drawing/2014/main" id="{596FDF2E-A9DA-4974-953C-C19A97BFA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646" y="381056"/>
            <a:ext cx="7911945" cy="563534"/>
          </a:xfrm>
        </p:spPr>
        <p:txBody>
          <a:bodyPr>
            <a:normAutofit fontScale="90000"/>
          </a:bodyPr>
          <a:lstStyle/>
          <a:p>
            <a:r>
              <a:rPr lang="en-US" sz="3100">
                <a:effectLst/>
                <a:latin typeface="Georgia"/>
                <a:ea typeface="Times New Roman" panose="02020603050405020304" pitchFamily="18" charset="0"/>
                <a:cs typeface="Times New Roman"/>
              </a:rPr>
              <a:t>How Does EDA Define</a:t>
            </a:r>
            <a:r>
              <a:rPr lang="en-US" sz="3100">
                <a:latin typeface="Georgia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en-US" sz="3100">
                <a:effectLst/>
                <a:latin typeface="Georgia"/>
                <a:ea typeface="Times New Roman" panose="02020603050405020304" pitchFamily="18" charset="0"/>
                <a:cs typeface="Times New Roman"/>
              </a:rPr>
              <a:t>Coal </a:t>
            </a:r>
            <a:r>
              <a:rPr lang="en-US" sz="3100">
                <a:latin typeface="Georgia"/>
                <a:ea typeface="Times New Roman" panose="02020603050405020304" pitchFamily="18" charset="0"/>
                <a:cs typeface="Times New Roman"/>
              </a:rPr>
              <a:t>C</a:t>
            </a:r>
            <a:r>
              <a:rPr lang="en-US" sz="3100">
                <a:effectLst/>
                <a:latin typeface="Georgia"/>
                <a:ea typeface="Times New Roman" panose="02020603050405020304" pitchFamily="18" charset="0"/>
                <a:cs typeface="Times New Roman"/>
              </a:rPr>
              <a:t>ommunity?</a:t>
            </a:r>
            <a:b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206CF-1216-4A46-94BD-9305D17A9DD2}"/>
              </a:ext>
            </a:extLst>
          </p:cNvPr>
          <p:cNvSpPr/>
          <p:nvPr/>
        </p:nvSpPr>
        <p:spPr>
          <a:xfrm>
            <a:off x="896646" y="476392"/>
            <a:ext cx="7614606" cy="38779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endParaRPr lang="en-US" sz="1800" dirty="0">
              <a:solidFill>
                <a:srgbClr val="13365C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13365C"/>
                </a:solidFill>
                <a:effectLst/>
                <a:ea typeface="Times New Roman" panose="02020603050405020304" pitchFamily="18" charset="0"/>
                <a:cs typeface="Times New Roman"/>
              </a:rPr>
              <a:t>Coal communities are communities and regions that can reasonably demonstrate how changes in the coal economy have resulted </a:t>
            </a:r>
            <a:r>
              <a:rPr lang="en-US" sz="2000" dirty="0">
                <a:solidFill>
                  <a:srgbClr val="13365C"/>
                </a:solidFill>
                <a:ea typeface="Times New Roman" panose="02020603050405020304" pitchFamily="18" charset="0"/>
                <a:cs typeface="Times New Roman"/>
              </a:rPr>
              <a:t>in or</a:t>
            </a:r>
            <a:r>
              <a:rPr lang="en-US" sz="2000" dirty="0">
                <a:solidFill>
                  <a:srgbClr val="13365C"/>
                </a:solidFill>
                <a:effectLst/>
                <a:ea typeface="Times New Roman" panose="02020603050405020304" pitchFamily="18" charset="0"/>
                <a:cs typeface="Times New Roman"/>
              </a:rPr>
              <a:t> are anticipated to result in job losses and layoffs in any coal-reliant commercial sector. This includes, but is not limited to:</a:t>
            </a:r>
            <a:endParaRPr lang="en-US" sz="2000" dirty="0">
              <a:effectLst/>
              <a:ea typeface="Calibri" panose="020F0502020204030204" pitchFamily="34" charset="0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13365C"/>
                </a:solidFill>
                <a:effectLst/>
                <a:ea typeface="Times New Roman" panose="02020603050405020304" pitchFamily="18" charset="0"/>
                <a:cs typeface="Times New Roman"/>
              </a:rPr>
              <a:t>Coal mining</a:t>
            </a:r>
            <a:endParaRPr lang="en-US" sz="2000" dirty="0">
              <a:solidFill>
                <a:srgbClr val="13365C"/>
              </a:solidFill>
              <a:effectLst/>
              <a:ea typeface="Calibri" panose="020F0502020204030204" pitchFamily="34" charset="0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13365C"/>
                </a:solidFill>
                <a:effectLst/>
                <a:ea typeface="Times New Roman" panose="02020603050405020304" pitchFamily="18" charset="0"/>
                <a:cs typeface="Times New Roman"/>
              </a:rPr>
              <a:t>Coal-fired power plants</a:t>
            </a:r>
            <a:endParaRPr lang="en-US" sz="2000" dirty="0">
              <a:solidFill>
                <a:srgbClr val="13365C"/>
              </a:solidFill>
              <a:effectLst/>
              <a:ea typeface="Calibri" panose="020F0502020204030204" pitchFamily="34" charset="0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13365C"/>
                </a:solidFill>
                <a:effectLst/>
                <a:ea typeface="Times New Roman" panose="02020603050405020304" pitchFamily="18" charset="0"/>
                <a:cs typeface="Times New Roman"/>
              </a:rPr>
              <a:t>Related transportation, logistics, and/or supply chain manufacturing industries</a:t>
            </a:r>
            <a:endParaRPr lang="en-US" sz="2000" dirty="0">
              <a:solidFill>
                <a:srgbClr val="13365C"/>
              </a:solidFill>
              <a:effectLst/>
              <a:ea typeface="Calibri" panose="020F0502020204030204" pitchFamily="34" charset="0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3365C"/>
                </a:solidFill>
                <a:effectLst/>
                <a:ea typeface="Times New Roman" panose="02020603050405020304" pitchFamily="18" charset="0"/>
                <a:cs typeface="Times New Roman"/>
              </a:rPr>
              <a:t>	</a:t>
            </a:r>
            <a:endParaRPr lang="en-US" dirty="0">
              <a:solidFill>
                <a:srgbClr val="00000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197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566" y="1020064"/>
            <a:ext cx="8142705" cy="28661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chemeClr val="accent5"/>
                </a:solidFill>
                <a:latin typeface="Georgia" panose="02040502050405020303" pitchFamily="18" charset="0"/>
              </a:rPr>
              <a:t>PHILADELPHIA REGIONAL OFFICE PROJECTIONS</a:t>
            </a:r>
          </a:p>
          <a:p>
            <a:endParaRPr lang="en-US" dirty="0">
              <a:solidFill>
                <a:schemeClr val="accent5"/>
              </a:solidFill>
              <a:latin typeface="Georgia" panose="02040502050405020303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Georgia" panose="02040502050405020303" pitchFamily="18" charset="0"/>
              </a:rPr>
              <a:t>Public Works - $26,000,000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Georgia" panose="02040502050405020303" pitchFamily="18" charset="0"/>
              </a:rPr>
              <a:t>Economic Adjustment Assistance - $6,000,000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Georgia" panose="02040502050405020303" pitchFamily="18" charset="0"/>
              </a:rPr>
              <a:t>Technical Assistance (includes University Centers)- $1,700,000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Georgia" panose="02040502050405020303" pitchFamily="18" charset="0"/>
              </a:rPr>
              <a:t>Planning - $6,000,000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Georgia" panose="02040502050405020303" pitchFamily="18" charset="0"/>
              </a:rPr>
              <a:t>Assistance to Coal Communities - $12,000,000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Georgia" panose="02040502050405020303" pitchFamily="18" charset="0"/>
              </a:rPr>
              <a:t>Nuclear Closure - $11,000,000+</a:t>
            </a:r>
          </a:p>
          <a:p>
            <a:endParaRPr lang="en-US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1B4E69-884B-4C7B-881A-69A10F4A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66" y="246888"/>
            <a:ext cx="8142705" cy="60940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5A8B"/>
                </a:solidFill>
              </a:rPr>
              <a:t>EDA FY23 </a:t>
            </a:r>
            <a:r>
              <a:rPr lang="en-US" dirty="0">
                <a:solidFill>
                  <a:srgbClr val="005A8B"/>
                </a:solidFill>
              </a:rPr>
              <a:t>Funding Approximations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43057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D57F-0B3A-4267-97D7-A5CFF685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990" y="135566"/>
            <a:ext cx="7068983" cy="42112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Georgia"/>
                <a:cs typeface="Arial"/>
              </a:rPr>
              <a:t>Thank you again!</a:t>
            </a:r>
            <a:br>
              <a:rPr lang="en-US" dirty="0">
                <a:latin typeface="Georgia"/>
                <a:cs typeface="Arial"/>
              </a:rPr>
            </a:br>
            <a:br>
              <a:rPr lang="en-US" dirty="0">
                <a:latin typeface="Georgia"/>
                <a:cs typeface="Arial"/>
              </a:rPr>
            </a:br>
            <a:br>
              <a:rPr lang="en-US" dirty="0">
                <a:latin typeface="Georgia"/>
                <a:cs typeface="Arial"/>
              </a:rPr>
            </a:br>
            <a:r>
              <a:rPr lang="en-US" sz="1988" dirty="0">
                <a:solidFill>
                  <a:schemeClr val="bg1"/>
                </a:solidFill>
                <a:latin typeface="+mn-lt"/>
                <a:cs typeface="Arial"/>
              </a:rPr>
              <a:t>TRACEY ROWAN</a:t>
            </a:r>
            <a:br>
              <a:rPr lang="en-US" sz="1988" dirty="0">
                <a:solidFill>
                  <a:schemeClr val="bg1"/>
                </a:solidFill>
                <a:latin typeface="+mn-lt"/>
                <a:cs typeface="Arial"/>
              </a:rPr>
            </a:br>
            <a:r>
              <a:rPr lang="en-US" sz="1988" dirty="0">
                <a:solidFill>
                  <a:schemeClr val="bg1"/>
                </a:solidFill>
                <a:latin typeface="+mn-lt"/>
                <a:cs typeface="Arial"/>
              </a:rPr>
              <a:t>Economic Development Representative</a:t>
            </a:r>
            <a:br>
              <a:rPr lang="en-US" sz="1988" dirty="0">
                <a:solidFill>
                  <a:schemeClr val="bg1"/>
                </a:solidFill>
                <a:latin typeface="+mn-lt"/>
                <a:cs typeface="Arial"/>
              </a:rPr>
            </a:br>
            <a:r>
              <a:rPr lang="en-US" sz="1988" dirty="0">
                <a:solidFill>
                  <a:schemeClr val="bg1"/>
                </a:solidFill>
                <a:latin typeface="+mn-lt"/>
                <a:cs typeface="Arial"/>
              </a:rPr>
              <a:t>304-544-4497</a:t>
            </a:r>
            <a:br>
              <a:rPr lang="en-US" sz="1988" dirty="0">
                <a:solidFill>
                  <a:schemeClr val="bg1"/>
                </a:solidFill>
                <a:latin typeface="+mn-lt"/>
                <a:cs typeface="Arial"/>
              </a:rPr>
            </a:br>
            <a:r>
              <a:rPr lang="en-US" sz="1988" dirty="0">
                <a:solidFill>
                  <a:schemeClr val="bg1"/>
                </a:solidFill>
                <a:latin typeface="+mn-lt"/>
                <a:cs typeface="Arial"/>
              </a:rPr>
              <a:t>trowan@eda.gov</a:t>
            </a:r>
            <a:br>
              <a:rPr lang="en-US" dirty="0">
                <a:latin typeface="Georgia"/>
                <a:cs typeface="Arial"/>
              </a:rPr>
            </a:br>
            <a:br>
              <a:rPr lang="en-US" dirty="0">
                <a:latin typeface="Georgia"/>
                <a:cs typeface="Arial"/>
              </a:rPr>
            </a:br>
            <a:br>
              <a:rPr lang="en-US" dirty="0">
                <a:latin typeface="Georgia"/>
                <a:cs typeface="Arial"/>
              </a:rPr>
            </a:br>
            <a:r>
              <a:rPr lang="en-US" dirty="0">
                <a:latin typeface="Georgia"/>
                <a:cs typeface="Arial"/>
              </a:rPr>
              <a:t>Questions?</a:t>
            </a:r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79737D8-E89C-4590-8671-E10B578D8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6307" y="4352745"/>
            <a:ext cx="7068984" cy="6551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274" indent="-285274">
              <a:buNone/>
            </a:pPr>
            <a:endParaRPr lang="en-U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783825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2B51"/>
      </a:dk1>
      <a:lt1>
        <a:srgbClr val="FFFFFF"/>
      </a:lt1>
      <a:dk2>
        <a:srgbClr val="000000"/>
      </a:dk2>
      <a:lt2>
        <a:srgbClr val="5CB7E7"/>
      </a:lt2>
      <a:accent1>
        <a:srgbClr val="5CB7E7"/>
      </a:accent1>
      <a:accent2>
        <a:srgbClr val="FFE090"/>
      </a:accent2>
      <a:accent3>
        <a:srgbClr val="6FC284"/>
      </a:accent3>
      <a:accent4>
        <a:srgbClr val="DBA628"/>
      </a:accent4>
      <a:accent5>
        <a:srgbClr val="005C90"/>
      </a:accent5>
      <a:accent6>
        <a:srgbClr val="A02A1D"/>
      </a:accent6>
      <a:hlink>
        <a:srgbClr val="5CB7E7"/>
      </a:hlink>
      <a:folHlink>
        <a:srgbClr val="3E8E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8ABCE61-F454-4844-B75B-1D7FC89DD2A3}" vid="{B874EE9E-5A16-434F-B922-8E0D8F7F4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1ACB04BBFC3146A3D587E0A25B52A2" ma:contentTypeVersion="13" ma:contentTypeDescription="Create a new document." ma:contentTypeScope="" ma:versionID="c121d0645ee2d3893b829a16b13784c6">
  <xsd:schema xmlns:xsd="http://www.w3.org/2001/XMLSchema" xmlns:xs="http://www.w3.org/2001/XMLSchema" xmlns:p="http://schemas.microsoft.com/office/2006/metadata/properties" xmlns:ns1="http://schemas.microsoft.com/sharepoint/v3" xmlns:ns3="9b769d5b-da80-443c-8c03-93befd180745" xmlns:ns4="09e0a79d-f40c-41ee-b90b-5ffeba146746" targetNamespace="http://schemas.microsoft.com/office/2006/metadata/properties" ma:root="true" ma:fieldsID="d3709f0a3c76ac43cebe92eef040c665" ns1:_="" ns3:_="" ns4:_="">
    <xsd:import namespace="http://schemas.microsoft.com/sharepoint/v3"/>
    <xsd:import namespace="9b769d5b-da80-443c-8c03-93befd180745"/>
    <xsd:import namespace="09e0a79d-f40c-41ee-b90b-5ffeba1467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69d5b-da80-443c-8c03-93befd1807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0a79d-f40c-41ee-b90b-5ffeba14674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0B4625-97E4-4D4F-A633-06680ED03266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sharepoint/v3"/>
    <ds:schemaRef ds:uri="http://www.w3.org/XML/1998/namespace"/>
    <ds:schemaRef ds:uri="http://schemas.openxmlformats.org/package/2006/metadata/core-properties"/>
    <ds:schemaRef ds:uri="09e0a79d-f40c-41ee-b90b-5ffeba146746"/>
    <ds:schemaRef ds:uri="9b769d5b-da80-443c-8c03-93befd18074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861DE6D-6346-4A37-A46C-08C2F53D5209}">
  <ds:schemaRefs>
    <ds:schemaRef ds:uri="09e0a79d-f40c-41ee-b90b-5ffeba146746"/>
    <ds:schemaRef ds:uri="9b769d5b-da80-443c-8c03-93befd1807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CF332EB-DBFD-40E7-A261-988DDD4F10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449</Words>
  <Application>Microsoft Office PowerPoint</Application>
  <PresentationFormat>On-screen Show (16:9)</PresentationFormat>
  <Paragraphs>57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Georgia</vt:lpstr>
      <vt:lpstr>Symbol</vt:lpstr>
      <vt:lpstr>Wingdings</vt:lpstr>
      <vt:lpstr>Office Theme</vt:lpstr>
      <vt:lpstr>Economic Development Administration (EDA)   INVESTING IN WEST VIRGINIA</vt:lpstr>
      <vt:lpstr>THANK YOU! </vt:lpstr>
      <vt:lpstr>EDA’s Mission</vt:lpstr>
      <vt:lpstr>EDA’s Investment Priorities</vt:lpstr>
      <vt:lpstr>How Does EDA Define Coal Community? </vt:lpstr>
      <vt:lpstr>EDA FY23 Funding Approximations</vt:lpstr>
      <vt:lpstr>Thank you again!   TRACEY ROWAN Economic Development Representative 304-544-4497 trowan@eda.gov 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EDA &amp; American Rescue Plan (ARP) funding</dc:title>
  <dc:creator>Wenner, Shelby (Federal)</dc:creator>
  <cp:lastModifiedBy>tim_rowan@outlook.com</cp:lastModifiedBy>
  <cp:revision>54</cp:revision>
  <dcterms:created xsi:type="dcterms:W3CDTF">2021-05-20T14:50:59Z</dcterms:created>
  <dcterms:modified xsi:type="dcterms:W3CDTF">2022-09-05T18:34:01Z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0x010100B41ACB04BBFC3146A3D587E0A25B52A2</vt:lpwstr>
  </property>
</Properties>
</file>