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86" r:id="rId1"/>
  </p:sldMasterIdLst>
  <p:notesMasterIdLst>
    <p:notesMasterId r:id="rId14"/>
  </p:notesMasterIdLst>
  <p:handoutMasterIdLst>
    <p:handoutMasterId r:id="rId15"/>
  </p:handoutMasterIdLst>
  <p:sldIdLst>
    <p:sldId id="767" r:id="rId2"/>
    <p:sldId id="290" r:id="rId3"/>
    <p:sldId id="284" r:id="rId4"/>
    <p:sldId id="287" r:id="rId5"/>
    <p:sldId id="285" r:id="rId6"/>
    <p:sldId id="798" r:id="rId7"/>
    <p:sldId id="796" r:id="rId8"/>
    <p:sldId id="797" r:id="rId9"/>
    <p:sldId id="795" r:id="rId10"/>
    <p:sldId id="794" r:id="rId11"/>
    <p:sldId id="286" r:id="rId12"/>
    <p:sldId id="737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30822A"/>
    <a:srgbClr val="0000FF"/>
    <a:srgbClr val="F4D635"/>
    <a:srgbClr val="003366"/>
    <a:srgbClr val="002F80"/>
    <a:srgbClr val="333333"/>
    <a:srgbClr val="000063"/>
    <a:srgbClr val="6600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92150" autoAdjust="0"/>
  </p:normalViewPr>
  <p:slideViewPr>
    <p:cSldViewPr>
      <p:cViewPr varScale="1">
        <p:scale>
          <a:sx n="105" d="100"/>
          <a:sy n="105" d="100"/>
        </p:scale>
        <p:origin x="1944" y="102"/>
      </p:cViewPr>
      <p:guideLst>
        <p:guide orient="horz" pos="36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2088" y="1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2198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252" y="4414199"/>
            <a:ext cx="5139898" cy="41833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24" tIns="45961" rIns="91924" bIns="459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1675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56008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5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970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62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1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2200"/>
            </a:lvl1pPr>
            <a:lvl2pPr>
              <a:spcBef>
                <a:spcPts val="600"/>
              </a:spcBef>
              <a:defRPr sz="2200"/>
            </a:lvl2pPr>
            <a:lvl3pPr>
              <a:spcBef>
                <a:spcPts val="600"/>
              </a:spcBef>
              <a:defRPr sz="2200"/>
            </a:lvl3pPr>
            <a:lvl4pPr>
              <a:spcBef>
                <a:spcPts val="600"/>
              </a:spcBef>
              <a:defRPr sz="2200"/>
            </a:lvl4pPr>
            <a:lvl5pPr>
              <a:spcBef>
                <a:spcPts val="600"/>
              </a:spcBef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Beaver Valley Power Station </a:t>
            </a:r>
            <a:br>
              <a:rPr lang="en-US" dirty="0"/>
            </a:br>
            <a:r>
              <a:rPr lang="en-US" dirty="0"/>
              <a:t>Evaluated Exercise 2018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3B61E3F-0B9F-4888-85EF-B69C6D5664F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99" y="5315242"/>
            <a:ext cx="1359877" cy="13598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elli.r.batch@wv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WVhmgp@wv.gov" TargetMode="External"/><Relationship Id="rId2" Type="http://schemas.openxmlformats.org/officeDocument/2006/relationships/hyperlink" Target="mailto:gabriel.a.reed@wv.go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>
            <a:noAutofit/>
          </a:bodyPr>
          <a:lstStyle/>
          <a:p>
            <a:pPr algn="ctr"/>
            <a:br>
              <a:rPr lang="en-US" sz="5000" dirty="0">
                <a:solidFill>
                  <a:srgbClr val="003366"/>
                </a:solidFill>
              </a:rPr>
            </a:br>
            <a:r>
              <a:rPr lang="en-US" sz="5000" dirty="0">
                <a:solidFill>
                  <a:srgbClr val="003366"/>
                </a:solidFill>
              </a:rPr>
              <a:t>West Virginia</a:t>
            </a:r>
            <a:br>
              <a:rPr lang="en-US" sz="5000" dirty="0">
                <a:solidFill>
                  <a:srgbClr val="003366"/>
                </a:solidFill>
              </a:rPr>
            </a:br>
            <a:r>
              <a:rPr lang="en-US" sz="5000" dirty="0">
                <a:solidFill>
                  <a:srgbClr val="003366"/>
                </a:solidFill>
              </a:rPr>
              <a:t>Emergency Management Division </a:t>
            </a:r>
          </a:p>
        </p:txBody>
      </p:sp>
      <p:cxnSp>
        <p:nvCxnSpPr>
          <p:cNvPr id="5" name="Straight Connector 4" descr="Solid line to separate the exercise name from the type of briefing. In this case, the Controller/Evaluator Briefing and date. " title="Straight Connector"/>
          <p:cNvCxnSpPr/>
          <p:nvPr/>
        </p:nvCxnSpPr>
        <p:spPr>
          <a:xfrm>
            <a:off x="457200" y="3200400"/>
            <a:ext cx="8229600" cy="0"/>
          </a:xfrm>
          <a:prstGeom prst="line">
            <a:avLst/>
          </a:prstGeom>
          <a:ln w="127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274858"/>
          </a:xfrm>
        </p:spPr>
        <p:txBody>
          <a:bodyPr>
            <a:normAutofit fontScale="40000" lnSpcReduction="20000"/>
          </a:bodyPr>
          <a:lstStyle/>
          <a:p>
            <a:pPr algn="ctr"/>
            <a:endParaRPr lang="en-US" sz="3500" dirty="0"/>
          </a:p>
          <a:p>
            <a:pPr algn="ctr"/>
            <a:endParaRPr lang="en-US" sz="3500" dirty="0"/>
          </a:p>
          <a:p>
            <a:pPr algn="ctr"/>
            <a:r>
              <a:rPr lang="en-US" sz="12500" dirty="0"/>
              <a:t>Hazard Mitigation</a:t>
            </a:r>
          </a:p>
          <a:p>
            <a:pPr algn="ctr"/>
            <a:endParaRPr lang="en-US" sz="3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C3A84-1F1A-43B1-916E-1BAF2ECD503E}"/>
              </a:ext>
            </a:extLst>
          </p:cNvPr>
          <p:cNvSpPr txBox="1"/>
          <p:nvPr/>
        </p:nvSpPr>
        <p:spPr>
          <a:xfrm>
            <a:off x="533400" y="4800600"/>
            <a:ext cx="80772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Kelli Batch</a:t>
            </a:r>
          </a:p>
          <a:p>
            <a:pPr algn="ctr"/>
            <a:r>
              <a:rPr lang="en-US" sz="3000" dirty="0"/>
              <a:t>Mitigation &amp; Recovery Chief</a:t>
            </a:r>
          </a:p>
          <a:p>
            <a:pPr algn="ctr"/>
            <a:r>
              <a:rPr lang="en-US" sz="3000" dirty="0">
                <a:hlinkClick r:id="rId2"/>
              </a:rPr>
              <a:t>Kelli.r.batch@wv.gov</a:t>
            </a:r>
            <a:r>
              <a:rPr lang="en-US" sz="3000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87D60-5551-1304-3566-47C96362B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Funding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7D886-0B1E-F9ED-1EEB-D36749878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DR-4517 COVID-19</a:t>
            </a:r>
          </a:p>
          <a:p>
            <a:pPr lvl="1"/>
            <a:r>
              <a:rPr lang="en-US" dirty="0"/>
              <a:t>Due to the State on October 3, 2022</a:t>
            </a:r>
          </a:p>
          <a:p>
            <a:r>
              <a:rPr lang="en-US" dirty="0"/>
              <a:t>DR-4605</a:t>
            </a:r>
          </a:p>
          <a:p>
            <a:pPr lvl="1"/>
            <a:r>
              <a:rPr lang="en-US" dirty="0"/>
              <a:t>Due to the State on October 14, 2022</a:t>
            </a:r>
          </a:p>
          <a:p>
            <a:r>
              <a:rPr lang="en-US" dirty="0"/>
              <a:t>Building Resilient Infrastructure &amp; Communities (BRIC)</a:t>
            </a:r>
          </a:p>
          <a:p>
            <a:pPr lvl="1"/>
            <a:r>
              <a:rPr lang="en-US" dirty="0"/>
              <a:t>Due to the State on November 17, 2022</a:t>
            </a:r>
          </a:p>
          <a:p>
            <a:r>
              <a:rPr lang="en-US" dirty="0"/>
              <a:t>Flood Mitigation Assistance (FMA)</a:t>
            </a:r>
          </a:p>
          <a:p>
            <a:pPr lvl="1"/>
            <a:r>
              <a:rPr lang="en-US" dirty="0"/>
              <a:t>Due to the State’s NFIP on November 17, 2022</a:t>
            </a:r>
          </a:p>
          <a:p>
            <a:pPr marL="222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98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7B207-CDBF-456A-94A0-710CF0568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WVEMD Hazard Mitigation 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2695E-B6F8-4125-8B2B-ABFA5CBAB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Gabriel Reed-Hazard Mitigation Grants Manager and State Hazard Mitigation Officer (SHMO), </a:t>
            </a:r>
            <a:r>
              <a:rPr lang="en-US" sz="1800" dirty="0">
                <a:hlinkClick r:id="rId2"/>
              </a:rPr>
              <a:t>gabriel.a.reed@wv.gov</a:t>
            </a:r>
            <a:r>
              <a:rPr lang="en-US" sz="1800" dirty="0"/>
              <a:t> </a:t>
            </a:r>
            <a:r>
              <a:rPr lang="en-US" sz="1500" dirty="0"/>
              <a:t>(304)558-5380</a:t>
            </a:r>
          </a:p>
          <a:p>
            <a:r>
              <a:rPr lang="en-US" sz="1800" dirty="0"/>
              <a:t>For questions or inquiries regarding general Hazard Mitigation information: </a:t>
            </a:r>
            <a:r>
              <a:rPr lang="en-US" sz="1800" dirty="0">
                <a:hlinkClick r:id="rId3"/>
              </a:rPr>
              <a:t>WVhmgp@wv.gov</a:t>
            </a:r>
            <a:r>
              <a:rPr lang="en-US" sz="18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47078-2C11-4F03-9620-1489792F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62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85800" cy="365125"/>
          </a:xfrm>
          <a:prstGeom prst="rect">
            <a:avLst/>
          </a:prstGeom>
        </p:spPr>
        <p:txBody>
          <a:bodyPr/>
          <a:lstStyle/>
          <a:p>
            <a:fld id="{5DFF13A9-1037-4D5A-A349-B944681F0EB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993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66"/>
                </a:solidFill>
              </a:rPr>
              <a:t>Questions?</a:t>
            </a:r>
          </a:p>
        </p:txBody>
      </p:sp>
      <p:cxnSp>
        <p:nvCxnSpPr>
          <p:cNvPr id="4" name="Straight Connector 3" descr="Solid line to separate the exercise name from the type of briefing. In this case, the Controller/Evaluator Briefing and date. " title="Straight Connector">
            <a:extLst>
              <a:ext uri="{FF2B5EF4-FFF2-40B4-BE49-F238E27FC236}">
                <a16:creationId xmlns:a16="http://schemas.microsoft.com/office/drawing/2014/main" id="{3E03FA58-4653-48A2-8297-CE6D3F3E92A4}"/>
              </a:ext>
            </a:extLst>
          </p:cNvPr>
          <p:cNvCxnSpPr/>
          <p:nvPr/>
        </p:nvCxnSpPr>
        <p:spPr>
          <a:xfrm>
            <a:off x="381000" y="1295400"/>
            <a:ext cx="8229600" cy="0"/>
          </a:xfrm>
          <a:prstGeom prst="line">
            <a:avLst/>
          </a:prstGeom>
          <a:ln w="127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395F5-67CB-4367-B393-E6BEA34B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Overview of Hazard Mitigation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4E536-46F7-479A-8757-D4F932E26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Hazard Mitigation is </a:t>
            </a:r>
            <a:r>
              <a:rPr lang="en-US" dirty="0"/>
              <a:t>any cost-effective measure that reduces or eliminates risk. In other words, using resources today to lessen the impact of disasters tomorrow. </a:t>
            </a:r>
          </a:p>
          <a:p>
            <a:r>
              <a:rPr lang="en-US" dirty="0"/>
              <a:t>Open to all WV counties with an approved and adopted All Hazard Mitigation Plan. </a:t>
            </a:r>
          </a:p>
          <a:p>
            <a:pPr lvl="1"/>
            <a:r>
              <a:rPr lang="en-US" sz="1800" dirty="0"/>
              <a:t>Some local plans have expired or are expiring soon </a:t>
            </a:r>
          </a:p>
          <a:p>
            <a:pPr lvl="1"/>
            <a:r>
              <a:rPr lang="en-US" sz="1800" dirty="0"/>
              <a:t>Please work with the mitigation staff to keep your local plans current </a:t>
            </a:r>
          </a:p>
          <a:p>
            <a:r>
              <a:rPr lang="en-US" dirty="0"/>
              <a:t>The cost share for Hazard Mitigation is 75% federal share and 25% non-federal share.</a:t>
            </a:r>
          </a:p>
          <a:p>
            <a:pPr lvl="1"/>
            <a:r>
              <a:rPr lang="en-US" sz="1800" dirty="0"/>
              <a:t>The non-federal share is paid by local or state funding sources</a:t>
            </a:r>
          </a:p>
          <a:p>
            <a:pPr marL="0" indent="0">
              <a:buNone/>
            </a:pPr>
            <a:endParaRPr lang="en-US" sz="21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334800-708E-4A35-B9F5-86A4D252C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62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03E86-C2E0-4872-96D0-525DFA1F4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Eligible Applicants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48C50-1746-4660-8263-C4BE8BDDB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Units of Government</a:t>
            </a:r>
          </a:p>
          <a:p>
            <a:r>
              <a:rPr lang="en-US" dirty="0"/>
              <a:t>State Government</a:t>
            </a:r>
          </a:p>
          <a:p>
            <a:r>
              <a:rPr lang="en-US" dirty="0"/>
              <a:t>Certain Private Non-Profit Organizations (through a local unit of government)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**Private citizens CANNOT apply directly for Mitigation funding from FEMA**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834D4-F171-418A-9443-35CDCB5AF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5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E7E0C-03DF-4AB4-80B8-746220178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Hazard Mitigation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7728D-AB15-4988-8935-7919F4177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Hazard Mitigation Grant Program (HMGP)</a:t>
            </a:r>
          </a:p>
          <a:p>
            <a:pPr lvl="1"/>
            <a:r>
              <a:rPr lang="en-US" dirty="0"/>
              <a:t>Disaster Driven- 15% cost of disaster maximum</a:t>
            </a:r>
          </a:p>
          <a:p>
            <a:pPr lvl="1"/>
            <a:r>
              <a:rPr lang="en-US" dirty="0"/>
              <a:t>Funding is available approximately one year after the declaration of the disaster</a:t>
            </a:r>
          </a:p>
          <a:p>
            <a:r>
              <a:rPr lang="en-US" dirty="0"/>
              <a:t>Flood Mitigation Assistance (FMA) Program</a:t>
            </a:r>
          </a:p>
          <a:p>
            <a:pPr lvl="1"/>
            <a:r>
              <a:rPr lang="en-US" dirty="0"/>
              <a:t>Non-disaster driven &amp; NFIP funded</a:t>
            </a:r>
          </a:p>
          <a:p>
            <a:pPr lvl="1"/>
            <a:r>
              <a:rPr lang="en-US" dirty="0"/>
              <a:t>FMA approved mitigation plan addressing repetitive loss properties required</a:t>
            </a:r>
          </a:p>
          <a:p>
            <a:r>
              <a:rPr lang="en-US" dirty="0"/>
              <a:t>Building Resilient Infrastructure &amp; Communities (BRIC)</a:t>
            </a:r>
          </a:p>
          <a:p>
            <a:pPr lvl="1"/>
            <a:r>
              <a:rPr lang="en-US" dirty="0"/>
              <a:t>Non-Disaster driven &amp; congressionally funded</a:t>
            </a:r>
          </a:p>
          <a:p>
            <a:pPr lvl="1"/>
            <a:r>
              <a:rPr lang="en-US" dirty="0"/>
              <a:t>Nationally Competitive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06B16-6807-4736-B73E-E71A86AF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67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78501-28F3-4144-A818-373176B03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Eligible Project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AEE43-F6D3-4724-B21B-B7F63D2E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84FE116-55B6-4DFD-B0F8-760115101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Property Acquisition/Demolition/Relocation</a:t>
            </a:r>
          </a:p>
          <a:p>
            <a:r>
              <a:rPr lang="en-US" dirty="0"/>
              <a:t>Structure Elevation</a:t>
            </a:r>
          </a:p>
          <a:p>
            <a:r>
              <a:rPr lang="en-US" dirty="0"/>
              <a:t>Mitigation Reconstruction</a:t>
            </a:r>
          </a:p>
          <a:p>
            <a:r>
              <a:rPr lang="en-US" dirty="0"/>
              <a:t>Generators </a:t>
            </a:r>
          </a:p>
          <a:p>
            <a:r>
              <a:rPr lang="en-US" dirty="0"/>
              <a:t>Retrofitting (structural and utilities)</a:t>
            </a:r>
          </a:p>
          <a:p>
            <a:r>
              <a:rPr lang="en-US" dirty="0"/>
              <a:t>Construction</a:t>
            </a:r>
          </a:p>
          <a:p>
            <a:r>
              <a:rPr lang="en-US" dirty="0"/>
              <a:t>Advanced Assistance</a:t>
            </a:r>
          </a:p>
          <a:p>
            <a:r>
              <a:rPr lang="en-US" dirty="0"/>
              <a:t>Hazard Mitigation Planning</a:t>
            </a:r>
          </a:p>
          <a:p>
            <a:r>
              <a:rPr lang="en-US" dirty="0"/>
              <a:t>5% Initiative</a:t>
            </a:r>
          </a:p>
          <a:p>
            <a:r>
              <a:rPr lang="en-US" dirty="0"/>
              <a:t>Management Costs</a:t>
            </a:r>
          </a:p>
        </p:txBody>
      </p:sp>
    </p:spTree>
    <p:extLst>
      <p:ext uri="{BB962C8B-B14F-4D97-AF65-F5344CB8AC3E}">
        <p14:creationId xmlns:p14="http://schemas.microsoft.com/office/powerpoint/2010/main" val="1416704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8BB48-38D3-0786-03E0-17DB37BD2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Viable Mitigation Project?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4030-A55D-2608-81F0-889C67BC6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Feasible</a:t>
            </a:r>
          </a:p>
          <a:p>
            <a:pPr lvl="1"/>
            <a:r>
              <a:rPr lang="en-US" dirty="0"/>
              <a:t>Can it remain so given the constraints of the funding source?</a:t>
            </a:r>
          </a:p>
          <a:p>
            <a:r>
              <a:rPr lang="en-US" dirty="0"/>
              <a:t>Cost Effective</a:t>
            </a:r>
          </a:p>
          <a:p>
            <a:pPr lvl="1"/>
            <a:r>
              <a:rPr lang="en-US" dirty="0"/>
              <a:t>Use of the FEMA BCA Toolkit with a BCR of 1.0 or greater</a:t>
            </a:r>
          </a:p>
          <a:p>
            <a:pPr lvl="1"/>
            <a:r>
              <a:rPr lang="en-US" dirty="0"/>
              <a:t>Use of the cost effectiveness policy</a:t>
            </a:r>
          </a:p>
          <a:p>
            <a:r>
              <a:rPr lang="en-US" dirty="0"/>
              <a:t>Solves the Identified Problem Independently</a:t>
            </a:r>
          </a:p>
          <a:p>
            <a:pPr lvl="1"/>
            <a:r>
              <a:rPr lang="en-US" dirty="0"/>
              <a:t>Cannot depend on other projects to be completed first</a:t>
            </a:r>
          </a:p>
          <a:p>
            <a:r>
              <a:rPr lang="en-US" dirty="0"/>
              <a:t>Environmentally sound</a:t>
            </a:r>
          </a:p>
          <a:p>
            <a:pPr lvl="1"/>
            <a:r>
              <a:rPr lang="en-US" dirty="0"/>
              <a:t>Project’s impact on the environment are evaluated and minimized</a:t>
            </a:r>
          </a:p>
          <a:p>
            <a:r>
              <a:rPr lang="en-US" dirty="0"/>
              <a:t>Completed within the </a:t>
            </a:r>
            <a:r>
              <a:rPr lang="en-US" dirty="0" err="1"/>
              <a:t>PoP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69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39B6-5977-8EB6-DF37-6C5BBC672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Period of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3B3B4-F13A-05B7-CAFE-3827CB669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PoP</a:t>
            </a:r>
            <a:r>
              <a:rPr lang="en-US" dirty="0"/>
              <a:t> for HMGP begins with the opening of the application period.</a:t>
            </a:r>
          </a:p>
          <a:p>
            <a:r>
              <a:rPr lang="en-US" dirty="0"/>
              <a:t>The </a:t>
            </a:r>
            <a:r>
              <a:rPr lang="en-US" dirty="0" err="1"/>
              <a:t>PoP</a:t>
            </a:r>
            <a:r>
              <a:rPr lang="en-US" dirty="0"/>
              <a:t> ends no later than 36 months from the close of the application period.</a:t>
            </a:r>
          </a:p>
          <a:p>
            <a:r>
              <a:rPr lang="en-US" dirty="0"/>
              <a:t>All eligible project activities must be completed before the close of the </a:t>
            </a:r>
            <a:r>
              <a:rPr lang="en-US" dirty="0" err="1"/>
              <a:t>PoP</a:t>
            </a:r>
            <a:r>
              <a:rPr lang="en-US" dirty="0"/>
              <a:t> date.</a:t>
            </a:r>
          </a:p>
        </p:txBody>
      </p:sp>
    </p:spTree>
    <p:extLst>
      <p:ext uri="{BB962C8B-B14F-4D97-AF65-F5344CB8AC3E}">
        <p14:creationId xmlns:p14="http://schemas.microsoft.com/office/powerpoint/2010/main" val="2808123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16FD8-1D66-8DB9-6D0A-2171A8E6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HMA Process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D298CB0-8A58-4EC3-C3D4-6E6ADB676B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1600200"/>
            <a:ext cx="6781800" cy="4757672"/>
          </a:xfrm>
        </p:spPr>
      </p:pic>
    </p:spTree>
    <p:extLst>
      <p:ext uri="{BB962C8B-B14F-4D97-AF65-F5344CB8AC3E}">
        <p14:creationId xmlns:p14="http://schemas.microsoft.com/office/powerpoint/2010/main" val="1714089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FB901-C2C4-FB5E-D7F8-138BE9C03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Personnel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E2FF3-5F4D-D20E-E6E2-E6CA700D3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State Hazard Mitigation Officer</a:t>
            </a:r>
          </a:p>
          <a:p>
            <a:pPr lvl="1"/>
            <a:r>
              <a:rPr lang="en-US" dirty="0"/>
              <a:t>Mr. Gabriel Reed</a:t>
            </a:r>
          </a:p>
          <a:p>
            <a:endParaRPr lang="en-US" dirty="0"/>
          </a:p>
          <a:p>
            <a:r>
              <a:rPr lang="en-US" dirty="0"/>
              <a:t>Hazard Mitigation Planner </a:t>
            </a:r>
          </a:p>
          <a:p>
            <a:pPr lvl="1"/>
            <a:r>
              <a:rPr lang="en-US" dirty="0"/>
              <a:t>September 12, 2022</a:t>
            </a:r>
          </a:p>
          <a:p>
            <a:pPr lvl="1"/>
            <a:endParaRPr lang="en-US" dirty="0"/>
          </a:p>
          <a:p>
            <a:r>
              <a:rPr lang="en-US" dirty="0"/>
              <a:t>Hazard Mitigation Project Officer</a:t>
            </a:r>
          </a:p>
          <a:p>
            <a:pPr lvl="1"/>
            <a:r>
              <a:rPr lang="en-US" dirty="0"/>
              <a:t>September 12, 2022</a:t>
            </a:r>
          </a:p>
          <a:p>
            <a:endParaRPr lang="en-US" dirty="0"/>
          </a:p>
          <a:p>
            <a:r>
              <a:rPr lang="en-US" dirty="0"/>
              <a:t>Hazard Mitigation Project Officer</a:t>
            </a:r>
          </a:p>
          <a:p>
            <a:pPr lvl="1"/>
            <a:r>
              <a:rPr lang="en-US" dirty="0"/>
              <a:t>Vacant and accepting applications</a:t>
            </a:r>
          </a:p>
        </p:txBody>
      </p:sp>
    </p:spTree>
    <p:extLst>
      <p:ext uri="{BB962C8B-B14F-4D97-AF65-F5344CB8AC3E}">
        <p14:creationId xmlns:p14="http://schemas.microsoft.com/office/powerpoint/2010/main" val="2687758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2676</TotalTime>
  <Pages>45</Pages>
  <Words>509</Words>
  <Application>Microsoft Office PowerPoint</Application>
  <PresentationFormat>On-screen Show (4:3)</PresentationFormat>
  <Paragraphs>90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 West Virginia Emergency Management Division </vt:lpstr>
      <vt:lpstr>Overview of Hazard Mitigation</vt:lpstr>
      <vt:lpstr>Eligible Applicants</vt:lpstr>
      <vt:lpstr>Hazard Mitigation Grants</vt:lpstr>
      <vt:lpstr>Eligible Project Examples</vt:lpstr>
      <vt:lpstr>What Makes a Viable Mitigation Project?</vt:lpstr>
      <vt:lpstr>Period of Performance</vt:lpstr>
      <vt:lpstr>HMA Process</vt:lpstr>
      <vt:lpstr>Personnel Updates</vt:lpstr>
      <vt:lpstr>Current Funding Opportunities</vt:lpstr>
      <vt:lpstr>WVEMD Hazard Mitigation Contact Information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Player Briefing Template</dc:title>
  <dc:creator>DHS FEMA</dc:creator>
  <cp:keywords>Player, Briefing, Template, HSEEP</cp:keywords>
  <cp:lastModifiedBy>Batch, Kelli R</cp:lastModifiedBy>
  <cp:revision>162</cp:revision>
  <cp:lastPrinted>2020-09-18T15:38:32Z</cp:lastPrinted>
  <dcterms:created xsi:type="dcterms:W3CDTF">2016-11-30T16:09:10Z</dcterms:created>
  <dcterms:modified xsi:type="dcterms:W3CDTF">2022-09-02T17:27:41Z</dcterms:modified>
  <cp:category/>
</cp:coreProperties>
</file>