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2" r:id="rId1"/>
    <p:sldMasterId id="2147484080" r:id="rId2"/>
  </p:sldMasterIdLst>
  <p:notesMasterIdLst>
    <p:notesMasterId r:id="rId16"/>
  </p:notesMasterIdLst>
  <p:sldIdLst>
    <p:sldId id="675" r:id="rId3"/>
    <p:sldId id="676" r:id="rId4"/>
    <p:sldId id="690" r:id="rId5"/>
    <p:sldId id="691" r:id="rId6"/>
    <p:sldId id="692" r:id="rId7"/>
    <p:sldId id="693" r:id="rId8"/>
    <p:sldId id="694" r:id="rId9"/>
    <p:sldId id="695" r:id="rId10"/>
    <p:sldId id="696" r:id="rId11"/>
    <p:sldId id="697" r:id="rId12"/>
    <p:sldId id="698" r:id="rId13"/>
    <p:sldId id="699" r:id="rId14"/>
    <p:sldId id="700" r:id="rId15"/>
  </p:sldIdLst>
  <p:sldSz cx="24377650" cy="13716000"/>
  <p:notesSz cx="6894513" cy="9180513"/>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0"/>
    <a:srgbClr val="B46B5B"/>
    <a:srgbClr val="DE935B"/>
    <a:srgbClr val="ACA4A3"/>
    <a:srgbClr val="CBA058"/>
    <a:srgbClr val="8C898C"/>
    <a:srgbClr val="8CAD90"/>
    <a:srgbClr val="CDA991"/>
    <a:srgbClr val="78A0BC"/>
    <a:srgbClr val="A483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6040" autoAdjust="0"/>
  </p:normalViewPr>
  <p:slideViewPr>
    <p:cSldViewPr snapToGrid="0" snapToObjects="1">
      <p:cViewPr varScale="1">
        <p:scale>
          <a:sx n="31" d="100"/>
          <a:sy n="31" d="100"/>
        </p:scale>
        <p:origin x="936" y="90"/>
      </p:cViewPr>
      <p:guideLst>
        <p:guide orient="horz" pos="4320"/>
        <p:guide pos="7678"/>
      </p:guideLst>
    </p:cSldViewPr>
  </p:slideViewPr>
  <p:notesTextViewPr>
    <p:cViewPr>
      <p:scale>
        <a:sx n="100" d="100"/>
        <a:sy n="100" d="100"/>
      </p:scale>
      <p:origin x="0" y="0"/>
    </p:cViewPr>
  </p:notesTextViewPr>
  <p:sorterViewPr>
    <p:cViewPr>
      <p:scale>
        <a:sx n="49" d="100"/>
        <a:sy n="49"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59026"/>
          </a:xfrm>
          <a:prstGeom prst="rect">
            <a:avLst/>
          </a:prstGeom>
        </p:spPr>
        <p:txBody>
          <a:bodyPr vert="horz" lIns="91851" tIns="45926" rIns="91851" bIns="45926" rtlCol="0"/>
          <a:lstStyle>
            <a:lvl1pPr algn="l">
              <a:defRPr sz="1200" b="0" i="0">
                <a:latin typeface="Source Sans Pro Light" charset="0"/>
              </a:defRPr>
            </a:lvl1pPr>
          </a:lstStyle>
          <a:p>
            <a:endParaRPr lang="en-US" dirty="0"/>
          </a:p>
        </p:txBody>
      </p:sp>
      <p:sp>
        <p:nvSpPr>
          <p:cNvPr id="3" name="Date Placeholder 2"/>
          <p:cNvSpPr>
            <a:spLocks noGrp="1"/>
          </p:cNvSpPr>
          <p:nvPr>
            <p:ph type="dt" idx="1"/>
          </p:nvPr>
        </p:nvSpPr>
        <p:spPr>
          <a:xfrm>
            <a:off x="3905295" y="0"/>
            <a:ext cx="2987622" cy="459026"/>
          </a:xfrm>
          <a:prstGeom prst="rect">
            <a:avLst/>
          </a:prstGeom>
        </p:spPr>
        <p:txBody>
          <a:bodyPr vert="horz" lIns="91851" tIns="45926" rIns="91851" bIns="45926" rtlCol="0"/>
          <a:lstStyle>
            <a:lvl1pPr algn="r">
              <a:defRPr sz="1200" b="0" i="0">
                <a:latin typeface="Source Sans Pro Light" charset="0"/>
              </a:defRPr>
            </a:lvl1pPr>
          </a:lstStyle>
          <a:p>
            <a:fld id="{EFC10EE1-B198-C942-8235-326C972CBB30}" type="datetimeFigureOut">
              <a:rPr lang="en-US" smtClean="0"/>
              <a:pPr/>
              <a:t>9/6/2022</a:t>
            </a:fld>
            <a:endParaRPr lang="en-US" dirty="0"/>
          </a:p>
        </p:txBody>
      </p:sp>
      <p:sp>
        <p:nvSpPr>
          <p:cNvPr id="4" name="Slide Image Placeholder 3"/>
          <p:cNvSpPr>
            <a:spLocks noGrp="1" noRot="1" noChangeAspect="1"/>
          </p:cNvSpPr>
          <p:nvPr>
            <p:ph type="sldImg" idx="2"/>
          </p:nvPr>
        </p:nvSpPr>
        <p:spPr>
          <a:xfrm>
            <a:off x="388938" y="688975"/>
            <a:ext cx="6116637" cy="3441700"/>
          </a:xfrm>
          <a:prstGeom prst="rect">
            <a:avLst/>
          </a:prstGeom>
          <a:noFill/>
          <a:ln w="12700">
            <a:solidFill>
              <a:prstClr val="black"/>
            </a:solidFill>
          </a:ln>
        </p:spPr>
        <p:txBody>
          <a:bodyPr vert="horz" lIns="91851" tIns="45926" rIns="91851" bIns="45926" rtlCol="0" anchor="ctr"/>
          <a:lstStyle/>
          <a:p>
            <a:endParaRPr lang="en-US" dirty="0"/>
          </a:p>
        </p:txBody>
      </p:sp>
      <p:sp>
        <p:nvSpPr>
          <p:cNvPr id="5" name="Notes Placeholder 4"/>
          <p:cNvSpPr>
            <a:spLocks noGrp="1"/>
          </p:cNvSpPr>
          <p:nvPr>
            <p:ph type="body" sz="quarter" idx="3"/>
          </p:nvPr>
        </p:nvSpPr>
        <p:spPr>
          <a:xfrm>
            <a:off x="689452" y="4360744"/>
            <a:ext cx="5515610" cy="4131231"/>
          </a:xfrm>
          <a:prstGeom prst="rect">
            <a:avLst/>
          </a:prstGeom>
        </p:spPr>
        <p:txBody>
          <a:bodyPr vert="horz" lIns="91851" tIns="45926" rIns="91851" bIns="459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19894"/>
            <a:ext cx="2987622" cy="459026"/>
          </a:xfrm>
          <a:prstGeom prst="rect">
            <a:avLst/>
          </a:prstGeom>
        </p:spPr>
        <p:txBody>
          <a:bodyPr vert="horz" lIns="91851" tIns="45926" rIns="91851" bIns="45926" rtlCol="0" anchor="b"/>
          <a:lstStyle>
            <a:lvl1pPr algn="l">
              <a:defRPr sz="1200" b="0" i="0">
                <a:latin typeface="Source Sans Pro Light" charset="0"/>
              </a:defRPr>
            </a:lvl1pPr>
          </a:lstStyle>
          <a:p>
            <a:endParaRPr lang="en-US" dirty="0"/>
          </a:p>
        </p:txBody>
      </p:sp>
      <p:sp>
        <p:nvSpPr>
          <p:cNvPr id="7" name="Slide Number Placeholder 6"/>
          <p:cNvSpPr>
            <a:spLocks noGrp="1"/>
          </p:cNvSpPr>
          <p:nvPr>
            <p:ph type="sldNum" sz="quarter" idx="5"/>
          </p:nvPr>
        </p:nvSpPr>
        <p:spPr>
          <a:xfrm>
            <a:off x="3905295" y="8719894"/>
            <a:ext cx="2987622" cy="459026"/>
          </a:xfrm>
          <a:prstGeom prst="rect">
            <a:avLst/>
          </a:prstGeom>
        </p:spPr>
        <p:txBody>
          <a:bodyPr vert="horz" lIns="91851" tIns="45926" rIns="91851" bIns="45926" rtlCol="0" anchor="b"/>
          <a:lstStyle>
            <a:lvl1pPr algn="r">
              <a:defRPr sz="1200" b="0" i="0">
                <a:latin typeface="Source Sans Pr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Source Sans Pro Light" charset="0"/>
        <a:ea typeface="+mn-ea"/>
        <a:cs typeface="+mn-cs"/>
      </a:defRPr>
    </a:lvl1pPr>
    <a:lvl2pPr marL="914217" algn="l" defTabSz="914217" rtl="0" eaLnBrk="1" latinLnBrk="0" hangingPunct="1">
      <a:defRPr sz="2400" b="0" i="0" kern="1200">
        <a:solidFill>
          <a:schemeClr val="tx1"/>
        </a:solidFill>
        <a:latin typeface="Source Sans Pro Light" charset="0"/>
        <a:ea typeface="+mn-ea"/>
        <a:cs typeface="+mn-cs"/>
      </a:defRPr>
    </a:lvl2pPr>
    <a:lvl3pPr marL="1828434" algn="l" defTabSz="914217" rtl="0" eaLnBrk="1" latinLnBrk="0" hangingPunct="1">
      <a:defRPr sz="2400" b="0" i="0" kern="1200">
        <a:solidFill>
          <a:schemeClr val="tx1"/>
        </a:solidFill>
        <a:latin typeface="Source Sans Pro Light" charset="0"/>
        <a:ea typeface="+mn-ea"/>
        <a:cs typeface="+mn-cs"/>
      </a:defRPr>
    </a:lvl3pPr>
    <a:lvl4pPr marL="2742651" algn="l" defTabSz="914217" rtl="0" eaLnBrk="1" latinLnBrk="0" hangingPunct="1">
      <a:defRPr sz="2400" b="0" i="0" kern="1200">
        <a:solidFill>
          <a:schemeClr val="tx1"/>
        </a:solidFill>
        <a:latin typeface="Source Sans Pro Light" charset="0"/>
        <a:ea typeface="+mn-ea"/>
        <a:cs typeface="+mn-cs"/>
      </a:defRPr>
    </a:lvl4pPr>
    <a:lvl5pPr marL="3656868" algn="l" defTabSz="914217" rtl="0" eaLnBrk="1" latinLnBrk="0" hangingPunct="1">
      <a:defRPr sz="2400" b="0" i="0" kern="1200">
        <a:solidFill>
          <a:schemeClr val="tx1"/>
        </a:solidFill>
        <a:latin typeface="Source Sans Pr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ead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idx="1" hasCustomPrompt="1"/>
          </p:nvPr>
        </p:nvSpPr>
        <p:spPr/>
        <p:txBody>
          <a:bodyPr/>
          <a:lstStyle>
            <a:lvl1pPr>
              <a:defRPr baseline="0"/>
            </a:lvl1pPr>
          </a:lstStyle>
          <a:p>
            <a:pPr lvl="0"/>
            <a:r>
              <a:rPr lang="en-US" dirty="0"/>
              <a:t>Body copy goes here</a:t>
            </a:r>
          </a:p>
        </p:txBody>
      </p:sp>
      <p:sp>
        <p:nvSpPr>
          <p:cNvPr id="4" name="Date Placeholder 3"/>
          <p:cNvSpPr>
            <a:spLocks noGrp="1"/>
          </p:cNvSpPr>
          <p:nvPr>
            <p:ph type="dt" sz="half" idx="10"/>
          </p:nvPr>
        </p:nvSpPr>
        <p:spPr/>
        <p:txBody>
          <a:bodyPr/>
          <a:lstStyle/>
          <a:p>
            <a:fld id="{658E02D0-1C62-4DB6-A5D8-F99B7E6648C0}" type="datetimeFigureOut">
              <a:rPr lang="en-US" smtClean="0"/>
              <a:t>9/6/2022</a:t>
            </a:fld>
            <a:endParaRPr lang="en-US"/>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229060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E02D0-1C62-4DB6-A5D8-F99B7E6648C0}" type="datetimeFigureOut">
              <a:rPr lang="en-US" smtClean="0"/>
              <a:t>9/6/2022</a:t>
            </a:fld>
            <a:endParaRPr lang="en-US"/>
          </a:p>
        </p:txBody>
      </p:sp>
      <p:sp>
        <p:nvSpPr>
          <p:cNvPr id="4" name="Slide Number Placeholder 3"/>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337651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462160" y="487681"/>
            <a:ext cx="23443173" cy="12755878"/>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219382" y="1764752"/>
            <a:ext cx="19928729" cy="5852160"/>
          </a:xfrm>
        </p:spPr>
        <p:txBody>
          <a:bodyPr anchor="b">
            <a:normAutofit/>
          </a:bodyPr>
          <a:lstStyle>
            <a:lvl1pPr algn="ctr">
              <a:lnSpc>
                <a:spcPct val="85000"/>
              </a:lnSpc>
              <a:defRPr sz="14396"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3418170" y="7739269"/>
            <a:ext cx="17531153" cy="2776330"/>
          </a:xfrm>
        </p:spPr>
        <p:txBody>
          <a:bodyPr>
            <a:normAutofit/>
          </a:bodyPr>
          <a:lstStyle>
            <a:lvl1pPr marL="0" indent="0" algn="ctr">
              <a:buNone/>
              <a:defRPr sz="4399">
                <a:solidFill>
                  <a:srgbClr val="FFFFFF"/>
                </a:solidFill>
              </a:defRPr>
            </a:lvl1pPr>
            <a:lvl2pPr marL="914171" indent="0" algn="ctr">
              <a:buNone/>
              <a:defRPr sz="4399"/>
            </a:lvl2pPr>
            <a:lvl3pPr marL="1828343" indent="0" algn="ctr">
              <a:buNone/>
              <a:defRPr sz="4399"/>
            </a:lvl3pPr>
            <a:lvl4pPr marL="2742514" indent="0" algn="ctr">
              <a:buNone/>
              <a:defRPr sz="3999"/>
            </a:lvl4pPr>
            <a:lvl5pPr marL="3656686" indent="0" algn="ctr">
              <a:buNone/>
              <a:defRPr sz="3999"/>
            </a:lvl5pPr>
            <a:lvl6pPr marL="4570857" indent="0" algn="ctr">
              <a:buNone/>
              <a:defRPr sz="3999"/>
            </a:lvl6pPr>
            <a:lvl7pPr marL="5485028" indent="0" algn="ctr">
              <a:buNone/>
              <a:defRPr sz="3999"/>
            </a:lvl7pPr>
            <a:lvl8pPr marL="6399200" indent="0" algn="ctr">
              <a:buNone/>
              <a:defRPr sz="3999"/>
            </a:lvl8pPr>
            <a:lvl9pPr marL="7313371" indent="0" algn="ctr">
              <a:buNone/>
              <a:defRPr sz="3999"/>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6D48F33E-FCDD-4A5E-8D1A-D90322EAFF3F}" type="datetime1">
              <a:rPr lang="en-US" smtClean="0"/>
              <a:t>9/6/2022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AD6F6B4-5039-C943-A102-F855734AD886}" type="slidenum">
              <a:rPr lang="en-US" smtClean="0"/>
              <a:t>‹#›</a:t>
            </a:fld>
            <a:endParaRPr lang="en-US"/>
          </a:p>
        </p:txBody>
      </p:sp>
      <p:cxnSp>
        <p:nvCxnSpPr>
          <p:cNvPr id="8" name="Straight Connector 7"/>
          <p:cNvCxnSpPr/>
          <p:nvPr/>
        </p:nvCxnSpPr>
        <p:spPr>
          <a:xfrm>
            <a:off x="3956290" y="7467600"/>
            <a:ext cx="1645491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519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l="1" t="20142" r="16778" b="17384"/>
          <a:stretch/>
        </p:blipFill>
        <p:spPr>
          <a:xfrm>
            <a:off x="0" y="-79514"/>
            <a:ext cx="24377650" cy="13795513"/>
          </a:xfrm>
          <a:prstGeom prst="rect">
            <a:avLst/>
          </a:prstGeom>
        </p:spPr>
      </p:pic>
      <p:sp>
        <p:nvSpPr>
          <p:cNvPr id="8" name="Oval 7"/>
          <p:cNvSpPr/>
          <p:nvPr userDrawn="1"/>
        </p:nvSpPr>
        <p:spPr>
          <a:xfrm>
            <a:off x="-3674430" y="-6922988"/>
            <a:ext cx="31031566" cy="34042178"/>
          </a:xfrm>
          <a:prstGeom prst="ellipse">
            <a:avLst/>
          </a:prstGeom>
          <a:gradFill flip="none" rotWithShape="0">
            <a:gsLst>
              <a:gs pos="57000">
                <a:srgbClr val="C19A3C">
                  <a:alpha val="0"/>
                </a:srgbClr>
              </a:gs>
              <a:gs pos="15000">
                <a:srgbClr val="BD9B60">
                  <a:alpha val="8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873D3400-D6D7-4A34-B912-4D943C286D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7099" y="4100512"/>
            <a:ext cx="12248026" cy="4548188"/>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294375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sp>
        <p:nvSpPr>
          <p:cNvPr id="7" name="Rectangle 6"/>
          <p:cNvSpPr/>
          <p:nvPr userDrawn="1"/>
        </p:nvSpPr>
        <p:spPr>
          <a:xfrm>
            <a:off x="0" y="0"/>
            <a:ext cx="24377650" cy="13716000"/>
          </a:xfrm>
          <a:prstGeom prst="rect">
            <a:avLst/>
          </a:prstGeom>
          <a:solidFill>
            <a:srgbClr val="003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8EE7BC5C-CBEF-474D-8D8E-8688696950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2874" y="5036343"/>
            <a:ext cx="10647826" cy="3953969"/>
          </a:xfrm>
          <a:prstGeom prst="rect">
            <a:avLst/>
          </a:prstGeom>
          <a:effectLst/>
        </p:spPr>
      </p:pic>
      <p:sp>
        <p:nvSpPr>
          <p:cNvPr id="5" name="TextBox 4">
            <a:extLst>
              <a:ext uri="{FF2B5EF4-FFF2-40B4-BE49-F238E27FC236}">
                <a16:creationId xmlns:a16="http://schemas.microsoft.com/office/drawing/2014/main" id="{BD8799AA-FC10-4E8F-B785-D500FBA01D9A}"/>
              </a:ext>
            </a:extLst>
          </p:cNvPr>
          <p:cNvSpPr txBox="1"/>
          <p:nvPr userDrawn="1"/>
        </p:nvSpPr>
        <p:spPr>
          <a:xfrm>
            <a:off x="14697899" y="4973967"/>
            <a:ext cx="6790498" cy="6001643"/>
          </a:xfrm>
          <a:prstGeom prst="rect">
            <a:avLst/>
          </a:prstGeom>
          <a:noFill/>
        </p:spPr>
        <p:txBody>
          <a:bodyPr wrap="square" rtlCol="0">
            <a:spAutoFit/>
          </a:bodyPr>
          <a:lstStyle/>
          <a:p>
            <a:pPr rtl="0">
              <a:lnSpc>
                <a:spcPct val="100000"/>
              </a:lnSpc>
              <a:spcAft>
                <a:spcPts val="1200"/>
              </a:spcAft>
            </a:pPr>
            <a: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t>West Virginia Department of</a:t>
            </a:r>
            <a:b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br>
            <a:r>
              <a:rPr lang="en-US" sz="5400" b="1" i="0" u="none" strike="noStrike" kern="1200" cap="none" baseline="30000" dirty="0">
                <a:solidFill>
                  <a:schemeClr val="bg1"/>
                </a:solidFill>
                <a:latin typeface="Calibri" panose="020F0502020204030204" pitchFamily="34" charset="0"/>
                <a:ea typeface="+mn-ea"/>
                <a:cs typeface="Calibri" panose="020F0502020204030204" pitchFamily="34" charset="0"/>
              </a:rPr>
              <a:t>Economic Development</a:t>
            </a:r>
          </a:p>
          <a:p>
            <a:pPr rtl="0">
              <a:lnSpc>
                <a:spcPct val="100000"/>
              </a:lnSpc>
              <a:spcAft>
                <a:spcPts val="3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State Capitol Complex</a:t>
            </a:r>
          </a:p>
          <a:p>
            <a:pPr rtl="0">
              <a:lnSpc>
                <a:spcPct val="100000"/>
              </a:lnSpc>
              <a:spcAft>
                <a:spcPts val="3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1900 Kanawha Boulevard East</a:t>
            </a:r>
          </a:p>
          <a:p>
            <a:pPr marL="0" marR="0" lvl="0" indent="0" algn="l" defTabSz="1828434" rtl="0" eaLnBrk="1" fontAlgn="auto" latinLnBrk="0" hangingPunct="1">
              <a:lnSpc>
                <a:spcPct val="100000"/>
              </a:lnSpc>
              <a:spcBef>
                <a:spcPts val="0"/>
              </a:spcBef>
              <a:spcAft>
                <a:spcPts val="300"/>
              </a:spcAft>
              <a:buClrTx/>
              <a:buSzTx/>
              <a:buFontTx/>
              <a:buNone/>
              <a:tabLst/>
              <a:defRPr/>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Building 3, Suite 600</a:t>
            </a:r>
          </a:p>
          <a:p>
            <a:pPr marL="0" marR="0" lvl="0" indent="0" algn="l" defTabSz="1828434" rtl="0" eaLnBrk="1" fontAlgn="auto" latinLnBrk="0" hangingPunct="1">
              <a:lnSpc>
                <a:spcPct val="100000"/>
              </a:lnSpc>
              <a:spcBef>
                <a:spcPts val="0"/>
              </a:spcBef>
              <a:spcAft>
                <a:spcPts val="2400"/>
              </a:spcAft>
              <a:buClrTx/>
              <a:buSzTx/>
              <a:buFontTx/>
              <a:buNone/>
              <a:tabLst/>
              <a:defRPr/>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Charleston, WV 25305 </a:t>
            </a:r>
          </a:p>
          <a:p>
            <a:pPr rtl="0">
              <a:lnSpc>
                <a:spcPct val="100000"/>
              </a:lnSpc>
              <a:spcAft>
                <a:spcPts val="2400"/>
              </a:spcAft>
            </a:pPr>
            <a:r>
              <a:rPr lang="en-US" sz="5400" b="0" i="0" u="none" strike="noStrike" kern="1200" cap="none" baseline="30000" dirty="0">
                <a:solidFill>
                  <a:srgbClr val="BD9B60"/>
                </a:solidFill>
                <a:latin typeface="Calibri" panose="020F0502020204030204" pitchFamily="34" charset="0"/>
                <a:ea typeface="+mn-ea"/>
                <a:cs typeface="Calibri" panose="020F0502020204030204" pitchFamily="34" charset="0"/>
              </a:rPr>
              <a:t>(304) 558-2234</a:t>
            </a:r>
            <a:endParaRPr lang="en-US" sz="5400" b="0" i="0" u="none" strike="noStrike" kern="1200" cap="none" baseline="30000" dirty="0">
              <a:solidFill>
                <a:schemeClr val="bg1"/>
              </a:solidFill>
              <a:latin typeface="+mn-lt"/>
              <a:ea typeface="+mn-ea"/>
              <a:cs typeface="+mn-cs"/>
            </a:endParaRPr>
          </a:p>
          <a:p>
            <a:pPr rtl="0">
              <a:lnSpc>
                <a:spcPct val="100000"/>
              </a:lnSpc>
              <a:spcAft>
                <a:spcPts val="300"/>
              </a:spcAft>
            </a:pPr>
            <a:r>
              <a:rPr lang="en-US" sz="5400" b="1" i="0" u="none" strike="noStrike" kern="1200" cap="none" baseline="30000" dirty="0">
                <a:solidFill>
                  <a:schemeClr val="bg1"/>
                </a:solidFill>
                <a:latin typeface="+mn-lt"/>
                <a:ea typeface="+mn-ea"/>
                <a:cs typeface="+mn-cs"/>
              </a:rPr>
              <a:t>westvirginia.gov</a:t>
            </a:r>
          </a:p>
          <a:p>
            <a:endParaRPr lang="en-US" dirty="0"/>
          </a:p>
        </p:txBody>
      </p:sp>
      <p:pic>
        <p:nvPicPr>
          <p:cNvPr id="8" name="Graphic 7">
            <a:extLst>
              <a:ext uri="{FF2B5EF4-FFF2-40B4-BE49-F238E27FC236}">
                <a16:creationId xmlns:a16="http://schemas.microsoft.com/office/drawing/2014/main" id="{965FBF19-7149-4B4E-ADEA-6498D0FE45C5}"/>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64435" y="10484749"/>
            <a:ext cx="3844347" cy="1370439"/>
          </a:xfrm>
          <a:prstGeom prst="rect">
            <a:avLst/>
          </a:prstGeom>
        </p:spPr>
      </p:pic>
    </p:spTree>
    <p:extLst>
      <p:ext uri="{BB962C8B-B14F-4D97-AF65-F5344CB8AC3E}">
        <p14:creationId xmlns:p14="http://schemas.microsoft.com/office/powerpoint/2010/main" val="633825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69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pPr/>
              <a:t>9/6/2022</a:t>
            </a:fld>
            <a:endParaRPr lang="en-US" dirty="0"/>
          </a:p>
        </p:txBody>
      </p:sp>
      <p:sp>
        <p:nvSpPr>
          <p:cNvPr id="4" name="Slide Number Placeholder 3"/>
          <p:cNvSpPr>
            <a:spLocks noGrp="1"/>
          </p:cNvSpPr>
          <p:nvPr>
            <p:ph type="sldNum" sz="quarter" idx="11"/>
          </p:nvPr>
        </p:nvSpPr>
        <p:spPr/>
        <p:txBody>
          <a:bodyPr/>
          <a:lstStyle/>
          <a:p>
            <a:fld id="{525545D6-A97B-4849-A90D-AA9496D82213}" type="slidenum">
              <a:rPr lang="en-US" smtClean="0"/>
              <a:pPr/>
              <a:t>‹#›</a:t>
            </a:fld>
            <a:endParaRPr lang="en-US" dirty="0"/>
          </a:p>
        </p:txBody>
      </p:sp>
      <p:sp>
        <p:nvSpPr>
          <p:cNvPr id="5" name="Content Placeholder 2"/>
          <p:cNvSpPr>
            <a:spLocks noGrp="1"/>
          </p:cNvSpPr>
          <p:nvPr>
            <p:ph idx="1" hasCustomPrompt="1"/>
          </p:nvPr>
        </p:nvSpPr>
        <p:spPr>
          <a:xfrm>
            <a:off x="914400" y="4114800"/>
            <a:ext cx="22682200" cy="7468023"/>
          </a:xfrm>
        </p:spPr>
        <p:txBody>
          <a:bodyPr/>
          <a:lstStyle>
            <a:lvl1pPr marL="685800" indent="-685800">
              <a:buClr>
                <a:srgbClr val="003B5C"/>
              </a:buClr>
              <a:buFont typeface="Arial" panose="020B0604020202020204" pitchFamily="34" charset="0"/>
              <a:buChar char="•"/>
              <a:defRPr baseline="0"/>
            </a:lvl1pPr>
          </a:lstStyle>
          <a:p>
            <a:pPr lvl="0"/>
            <a:r>
              <a:rPr lang="en-US" dirty="0"/>
              <a:t>Bulleted items</a:t>
            </a:r>
          </a:p>
          <a:p>
            <a:pPr lvl="0"/>
            <a:r>
              <a:rPr lang="en-US" dirty="0"/>
              <a:t>Bulleted items</a:t>
            </a:r>
          </a:p>
          <a:p>
            <a:pPr lvl="0"/>
            <a:r>
              <a:rPr lang="en-US" dirty="0"/>
              <a:t>Bulleted items</a:t>
            </a:r>
          </a:p>
          <a:p>
            <a:pPr lvl="0"/>
            <a:endParaRPr lang="en-US" dirty="0"/>
          </a:p>
        </p:txBody>
      </p:sp>
      <p:sp>
        <p:nvSpPr>
          <p:cNvPr id="6" name="Text Placeholder 2"/>
          <p:cNvSpPr>
            <a:spLocks noGrp="1"/>
          </p:cNvSpPr>
          <p:nvPr>
            <p:ph type="body" idx="12" hasCustomPrompt="1"/>
          </p:nvPr>
        </p:nvSpPr>
        <p:spPr>
          <a:xfrm>
            <a:off x="914400" y="3175001"/>
            <a:ext cx="11077575" cy="939799"/>
          </a:xfrm>
        </p:spPr>
        <p:txBody>
          <a:bodyPr anchor="t" anchorCtr="0">
            <a:normAutofit/>
          </a:bodyPr>
          <a:lstStyle>
            <a:lvl1pPr marL="0" indent="0">
              <a:buNone/>
              <a:defRPr sz="4800" b="1"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Tree>
    <p:extLst>
      <p:ext uri="{BB962C8B-B14F-4D97-AF65-F5344CB8AC3E}">
        <p14:creationId xmlns:p14="http://schemas.microsoft.com/office/powerpoint/2010/main" val="427326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3700" y="2383155"/>
            <a:ext cx="21024850" cy="5705475"/>
          </a:xfrm>
        </p:spPr>
        <p:txBody>
          <a:bodyPr anchor="b">
            <a:normAutofit/>
          </a:bodyPr>
          <a:lstStyle>
            <a:lvl1pPr>
              <a:defRPr sz="9600" b="1" i="0" baseline="0">
                <a:latin typeface="Calibri" panose="020F0502020204030204" pitchFamily="34" charset="0"/>
                <a:cs typeface="Calibri" panose="020F0502020204030204" pitchFamily="34" charset="0"/>
              </a:defRPr>
            </a:lvl1pPr>
          </a:lstStyle>
          <a:p>
            <a:r>
              <a:rPr lang="en-US" dirty="0"/>
              <a:t>Section header goes here</a:t>
            </a:r>
          </a:p>
        </p:txBody>
      </p:sp>
      <p:sp>
        <p:nvSpPr>
          <p:cNvPr id="3" name="Text Placeholder 2"/>
          <p:cNvSpPr>
            <a:spLocks noGrp="1"/>
          </p:cNvSpPr>
          <p:nvPr>
            <p:ph type="body" idx="1" hasCustomPrompt="1"/>
          </p:nvPr>
        </p:nvSpPr>
        <p:spPr>
          <a:xfrm>
            <a:off x="1663700" y="8142605"/>
            <a:ext cx="21024850" cy="3000375"/>
          </a:xfrm>
        </p:spPr>
        <p:txBody>
          <a:bodyPr>
            <a:normAutofit/>
          </a:bodyPr>
          <a:lstStyle>
            <a:lvl1pPr marL="0" indent="0">
              <a:buNone/>
              <a:defRPr sz="5400" b="0" i="0" baseline="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 goes here</a:t>
            </a:r>
          </a:p>
        </p:txBody>
      </p:sp>
      <p:sp>
        <p:nvSpPr>
          <p:cNvPr id="4" name="Date Placeholder 3"/>
          <p:cNvSpPr>
            <a:spLocks noGrp="1"/>
          </p:cNvSpPr>
          <p:nvPr>
            <p:ph type="dt" sz="half" idx="10"/>
          </p:nvPr>
        </p:nvSpPr>
        <p:spPr/>
        <p:txBody>
          <a:bodyPr/>
          <a:lstStyle/>
          <a:p>
            <a:fld id="{658E02D0-1C62-4DB6-A5D8-F99B7E6648C0}" type="datetimeFigureOut">
              <a:rPr lang="en-US" smtClean="0"/>
              <a:t>9/6/2022</a:t>
            </a:fld>
            <a:endParaRPr lang="en-US"/>
          </a:p>
        </p:txBody>
      </p:sp>
      <p:sp>
        <p:nvSpPr>
          <p:cNvPr id="6" name="Slide Number Placeholder 5"/>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83363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772"/>
                    </a14:imgEffect>
                    <a14:imgEffect>
                      <a14:saturation sat="114000"/>
                    </a14:imgEffect>
                  </a14:imgLayer>
                </a14:imgProps>
              </a:ext>
              <a:ext uri="{28A0092B-C50C-407E-A947-70E740481C1C}">
                <a14:useLocalDpi xmlns:a14="http://schemas.microsoft.com/office/drawing/2010/main" val="0"/>
              </a:ext>
            </a:extLst>
          </a:blip>
          <a:srcRect l="1" t="20142" r="16778" b="17384"/>
          <a:stretch/>
        </p:blipFill>
        <p:spPr>
          <a:xfrm>
            <a:off x="0" y="0"/>
            <a:ext cx="24377650" cy="13795513"/>
          </a:xfrm>
          <a:prstGeom prst="rect">
            <a:avLst/>
          </a:prstGeom>
        </p:spPr>
      </p:pic>
      <p:sp>
        <p:nvSpPr>
          <p:cNvPr id="6" name="Rectangle 5"/>
          <p:cNvSpPr/>
          <p:nvPr userDrawn="1"/>
        </p:nvSpPr>
        <p:spPr>
          <a:xfrm>
            <a:off x="0" y="0"/>
            <a:ext cx="24377650" cy="13795514"/>
          </a:xfrm>
          <a:prstGeom prst="rect">
            <a:avLst/>
          </a:prstGeom>
          <a:solidFill>
            <a:srgbClr val="BD9B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20265" y="2275840"/>
            <a:ext cx="20137121" cy="4592320"/>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dirty="0"/>
              <a:t>“Quote goes here</a:t>
            </a:r>
            <a:br>
              <a:rPr lang="en-US" dirty="0"/>
            </a:br>
            <a:r>
              <a:rPr lang="en-US" dirty="0"/>
              <a:t>in this text box.”</a:t>
            </a:r>
          </a:p>
        </p:txBody>
      </p:sp>
      <p:sp>
        <p:nvSpPr>
          <p:cNvPr id="13" name="Text Placeholder 12"/>
          <p:cNvSpPr>
            <a:spLocks noGrp="1"/>
          </p:cNvSpPr>
          <p:nvPr>
            <p:ph type="body" sz="quarter" idx="12" hasCustomPrompt="1"/>
          </p:nvPr>
        </p:nvSpPr>
        <p:spPr>
          <a:xfrm>
            <a:off x="2120106" y="7762239"/>
            <a:ext cx="20137438" cy="955041"/>
          </a:xfrm>
        </p:spPr>
        <p:txBody>
          <a:bodyPr/>
          <a:lstStyle>
            <a:lvl1pPr algn="ctr">
              <a:defRPr b="1" i="0" cap="all" baseline="0">
                <a:solidFill>
                  <a:schemeClr val="bg1"/>
                </a:solidFill>
                <a:latin typeface="Cailbri"/>
              </a:defRPr>
            </a:lvl1pPr>
          </a:lstStyle>
          <a:p>
            <a:pPr lvl="0"/>
            <a:r>
              <a:rPr lang="en-US" dirty="0"/>
              <a:t>— Name </a:t>
            </a:r>
            <a:r>
              <a:rPr lang="en-US" dirty="0" err="1"/>
              <a:t>Name</a:t>
            </a:r>
            <a:endParaRPr lang="en-US" dirty="0"/>
          </a:p>
        </p:txBody>
      </p:sp>
    </p:spTree>
    <p:extLst>
      <p:ext uri="{BB962C8B-B14F-4D97-AF65-F5344CB8AC3E}">
        <p14:creationId xmlns:p14="http://schemas.microsoft.com/office/powerpoint/2010/main" val="109417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 Highlight">
    <p:spTree>
      <p:nvGrpSpPr>
        <p:cNvPr id="1" name=""/>
        <p:cNvGrpSpPr/>
        <p:nvPr/>
      </p:nvGrpSpPr>
      <p:grpSpPr>
        <a:xfrm>
          <a:off x="0" y="0"/>
          <a:ext cx="0" cy="0"/>
          <a:chOff x="0" y="0"/>
          <a:chExt cx="0" cy="0"/>
        </a:xfrm>
      </p:grpSpPr>
      <p:sp>
        <p:nvSpPr>
          <p:cNvPr id="6" name="Rectangle 5"/>
          <p:cNvSpPr/>
          <p:nvPr userDrawn="1"/>
        </p:nvSpPr>
        <p:spPr>
          <a:xfrm>
            <a:off x="0" y="0"/>
            <a:ext cx="24377650" cy="13795514"/>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1" hasCustomPrompt="1"/>
          </p:nvPr>
        </p:nvSpPr>
        <p:spPr>
          <a:xfrm>
            <a:off x="2120265" y="10877549"/>
            <a:ext cx="20137121" cy="1448435"/>
          </a:xfrm>
        </p:spPr>
        <p:txBody>
          <a:bodyPr>
            <a:normAutofit/>
          </a:bodyPr>
          <a:lstStyle>
            <a:lvl1pPr algn="ctr">
              <a:defRPr sz="8800" b="1" i="0" baseline="0">
                <a:solidFill>
                  <a:schemeClr val="bg1"/>
                </a:solidFill>
                <a:latin typeface="Cailbri"/>
              </a:defRPr>
            </a:lvl1pPr>
            <a:lvl2pPr>
              <a:defRPr sz="7200" b="0" i="0">
                <a:latin typeface="Proxima Nova Black" panose="02000506030000020004" pitchFamily="50" charset="0"/>
              </a:defRPr>
            </a:lvl2pPr>
            <a:lvl3pPr>
              <a:defRPr sz="7200" b="0" i="0">
                <a:latin typeface="Proxima Nova Black" panose="02000506030000020004" pitchFamily="50" charset="0"/>
              </a:defRPr>
            </a:lvl3pPr>
            <a:lvl4pPr>
              <a:defRPr sz="7200" b="0" i="0">
                <a:latin typeface="Proxima Nova Black" panose="02000506030000020004" pitchFamily="50" charset="0"/>
              </a:defRPr>
            </a:lvl4pPr>
            <a:lvl5pPr>
              <a:defRPr sz="7200" b="0" i="0">
                <a:latin typeface="Proxima Nova Black" panose="02000506030000020004" pitchFamily="50" charset="0"/>
              </a:defRPr>
            </a:lvl5pPr>
          </a:lstStyle>
          <a:p>
            <a:pPr lvl="0"/>
            <a:r>
              <a:rPr lang="en-US" dirty="0"/>
              <a:t>Highlighted statistic text goes here</a:t>
            </a:r>
          </a:p>
        </p:txBody>
      </p:sp>
    </p:spTree>
    <p:extLst>
      <p:ext uri="{BB962C8B-B14F-4D97-AF65-F5344CB8AC3E}">
        <p14:creationId xmlns:p14="http://schemas.microsoft.com/office/powerpoint/2010/main" val="176569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Content Placeholder 2"/>
          <p:cNvSpPr>
            <a:spLocks noGrp="1"/>
          </p:cNvSpPr>
          <p:nvPr>
            <p:ph sz="half" idx="1" hasCustomPrompt="1"/>
          </p:nvPr>
        </p:nvSpPr>
        <p:spPr>
          <a:xfrm>
            <a:off x="914400" y="3200400"/>
            <a:ext cx="11198225" cy="8239761"/>
          </a:xfrm>
        </p:spPr>
        <p:txBody>
          <a:bodyPr/>
          <a:lstStyle>
            <a:lvl1pPr>
              <a:defRPr/>
            </a:lvl1pPr>
          </a:lstStyle>
          <a:p>
            <a:pPr lvl="0"/>
            <a:r>
              <a:rPr lang="en-US" dirty="0"/>
              <a:t>Body copy goes here</a:t>
            </a:r>
          </a:p>
        </p:txBody>
      </p:sp>
      <p:sp>
        <p:nvSpPr>
          <p:cNvPr id="5" name="Date Placeholder 4"/>
          <p:cNvSpPr>
            <a:spLocks noGrp="1"/>
          </p:cNvSpPr>
          <p:nvPr>
            <p:ph type="dt" sz="half" idx="10"/>
          </p:nvPr>
        </p:nvSpPr>
        <p:spPr/>
        <p:txBody>
          <a:bodyPr/>
          <a:lstStyle/>
          <a:p>
            <a:fld id="{658E02D0-1C62-4DB6-A5D8-F99B7E6648C0}" type="datetimeFigureOut">
              <a:rPr lang="en-US" smtClean="0"/>
              <a:t>9/6/2022</a:t>
            </a:fld>
            <a:endParaRPr lang="en-US"/>
          </a:p>
        </p:txBody>
      </p:sp>
      <p:sp>
        <p:nvSpPr>
          <p:cNvPr id="7" name="Slide Number Placeholder 6"/>
          <p:cNvSpPr>
            <a:spLocks noGrp="1"/>
          </p:cNvSpPr>
          <p:nvPr>
            <p:ph type="sldNum" sz="quarter" idx="12"/>
          </p:nvPr>
        </p:nvSpPr>
        <p:spPr/>
        <p:txBody>
          <a:bodyPr/>
          <a:lstStyle/>
          <a:p>
            <a:fld id="{525545D6-A97B-4849-A90D-AA9496D82213}" type="slidenum">
              <a:rPr lang="en-US" smtClean="0"/>
              <a:t>‹#›</a:t>
            </a:fld>
            <a:endParaRPr lang="en-US"/>
          </a:p>
        </p:txBody>
      </p:sp>
      <p:sp>
        <p:nvSpPr>
          <p:cNvPr id="9" name="Picture Placeholder 8"/>
          <p:cNvSpPr>
            <a:spLocks noGrp="1"/>
          </p:cNvSpPr>
          <p:nvPr>
            <p:ph type="pic" sz="quarter" idx="13"/>
          </p:nvPr>
        </p:nvSpPr>
        <p:spPr>
          <a:xfrm>
            <a:off x="13065124" y="3200400"/>
            <a:ext cx="10531475" cy="8239761"/>
          </a:xfrm>
        </p:spPr>
        <p:txBody>
          <a:bodyPr/>
          <a:lstStyle/>
          <a:p>
            <a:r>
              <a:rPr lang="en-US"/>
              <a:t>Click icon to add picture</a:t>
            </a:r>
          </a:p>
        </p:txBody>
      </p:sp>
    </p:spTree>
    <p:extLst>
      <p:ext uri="{BB962C8B-B14F-4D97-AF65-F5344CB8AC3E}">
        <p14:creationId xmlns:p14="http://schemas.microsoft.com/office/powerpoint/2010/main" val="89115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Lar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0"/>
            <a:ext cx="10363200" cy="1371600"/>
          </a:xfrm>
        </p:spPr>
        <p:txBody>
          <a:bodyPr/>
          <a:lstStyle>
            <a:lvl1pPr>
              <a:defRPr/>
            </a:lvl1pPr>
          </a:lstStyle>
          <a:p>
            <a:r>
              <a:rPr lang="en-US" dirty="0"/>
              <a:t>Page header goes here</a:t>
            </a:r>
          </a:p>
        </p:txBody>
      </p:sp>
      <p:sp>
        <p:nvSpPr>
          <p:cNvPr id="3" name="Content Placeholder 2"/>
          <p:cNvSpPr>
            <a:spLocks noGrp="1"/>
          </p:cNvSpPr>
          <p:nvPr>
            <p:ph sz="half" idx="1" hasCustomPrompt="1"/>
          </p:nvPr>
        </p:nvSpPr>
        <p:spPr>
          <a:xfrm>
            <a:off x="914401" y="3200400"/>
            <a:ext cx="10363199" cy="8239761"/>
          </a:xfrm>
        </p:spPr>
        <p:txBody>
          <a:bodyPr/>
          <a:lstStyle>
            <a:lvl1pPr>
              <a:defRPr/>
            </a:lvl1pPr>
          </a:lstStyle>
          <a:p>
            <a:pPr lvl="0"/>
            <a:r>
              <a:rPr lang="en-US" dirty="0"/>
              <a:t>Body copy goes here</a:t>
            </a:r>
          </a:p>
        </p:txBody>
      </p:sp>
      <p:sp>
        <p:nvSpPr>
          <p:cNvPr id="5" name="Date Placeholder 4"/>
          <p:cNvSpPr>
            <a:spLocks noGrp="1"/>
          </p:cNvSpPr>
          <p:nvPr>
            <p:ph type="dt" sz="half" idx="10"/>
          </p:nvPr>
        </p:nvSpPr>
        <p:spPr/>
        <p:txBody>
          <a:bodyPr/>
          <a:lstStyle/>
          <a:p>
            <a:fld id="{658E02D0-1C62-4DB6-A5D8-F99B7E6648C0}" type="datetimeFigureOut">
              <a:rPr lang="en-US" smtClean="0"/>
              <a:t>9/6/2022</a:t>
            </a:fld>
            <a:endParaRPr lang="en-US"/>
          </a:p>
        </p:txBody>
      </p:sp>
      <p:sp>
        <p:nvSpPr>
          <p:cNvPr id="7" name="Slide Number Placeholder 6"/>
          <p:cNvSpPr>
            <a:spLocks noGrp="1"/>
          </p:cNvSpPr>
          <p:nvPr>
            <p:ph type="sldNum" sz="quarter" idx="12"/>
          </p:nvPr>
        </p:nvSpPr>
        <p:spPr/>
        <p:txBody>
          <a:bodyPr/>
          <a:lstStyle/>
          <a:p>
            <a:fld id="{525545D6-A97B-4849-A90D-AA9496D82213}" type="slidenum">
              <a:rPr lang="en-US" smtClean="0"/>
              <a:t>‹#›</a:t>
            </a:fld>
            <a:endParaRPr lang="en-US"/>
          </a:p>
        </p:txBody>
      </p:sp>
      <p:sp>
        <p:nvSpPr>
          <p:cNvPr id="9" name="Picture Placeholder 8"/>
          <p:cNvSpPr>
            <a:spLocks noGrp="1"/>
          </p:cNvSpPr>
          <p:nvPr>
            <p:ph type="pic" sz="quarter" idx="13"/>
          </p:nvPr>
        </p:nvSpPr>
        <p:spPr>
          <a:xfrm>
            <a:off x="12188825" y="0"/>
            <a:ext cx="12188825" cy="12627864"/>
          </a:xfrm>
        </p:spPr>
        <p:txBody>
          <a:bodyPr/>
          <a:lstStyle/>
          <a:p>
            <a:r>
              <a:rPr lang="en-US"/>
              <a:t>Click icon to add picture</a:t>
            </a:r>
          </a:p>
        </p:txBody>
      </p:sp>
    </p:spTree>
    <p:extLst>
      <p:ext uri="{BB962C8B-B14F-4D97-AF65-F5344CB8AC3E}">
        <p14:creationId xmlns:p14="http://schemas.microsoft.com/office/powerpoint/2010/main" val="23136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914401"/>
            <a:ext cx="22682200" cy="1371600"/>
          </a:xfrm>
        </p:spPr>
        <p:txBody>
          <a:bodyPr/>
          <a:lstStyle>
            <a:lvl1pPr>
              <a:defRPr baseline="0"/>
            </a:lvl1pPr>
          </a:lstStyle>
          <a:p>
            <a:r>
              <a:rPr lang="en-US" dirty="0"/>
              <a:t>Page header goes here</a:t>
            </a:r>
          </a:p>
        </p:txBody>
      </p:sp>
      <p:sp>
        <p:nvSpPr>
          <p:cNvPr id="3" name="Text Placeholder 2"/>
          <p:cNvSpPr>
            <a:spLocks noGrp="1"/>
          </p:cNvSpPr>
          <p:nvPr>
            <p:ph type="body" idx="1" hasCustomPrompt="1"/>
          </p:nvPr>
        </p:nvSpPr>
        <p:spPr>
          <a:xfrm>
            <a:off x="914400" y="3175001"/>
            <a:ext cx="11077575" cy="939799"/>
          </a:xfrm>
        </p:spPr>
        <p:txBody>
          <a:bodyPr anchor="t" anchorCtr="0">
            <a:normAutofit/>
          </a:bodyPr>
          <a:lstStyle>
            <a:lvl1pPr marL="0" indent="0">
              <a:buNone/>
              <a:defRPr sz="4800" b="1" i="0" cap="all" baseline="0">
                <a:solidFill>
                  <a:srgbClr val="BD9B60"/>
                </a:solidFill>
                <a:latin typeface="Cail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GOES HERE</a:t>
            </a:r>
          </a:p>
        </p:txBody>
      </p:sp>
      <p:sp>
        <p:nvSpPr>
          <p:cNvPr id="4" name="Content Placeholder 3"/>
          <p:cNvSpPr>
            <a:spLocks noGrp="1"/>
          </p:cNvSpPr>
          <p:nvPr>
            <p:ph sz="half" idx="2"/>
          </p:nvPr>
        </p:nvSpPr>
        <p:spPr>
          <a:xfrm>
            <a:off x="1679575" y="5010150"/>
            <a:ext cx="103124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225" y="3175001"/>
            <a:ext cx="10363200" cy="939799"/>
          </a:xfrm>
        </p:spPr>
        <p:txBody>
          <a:bodyPr anchor="t" anchorCtr="0">
            <a:normAutofit/>
          </a:bodyPr>
          <a:lstStyle>
            <a:lvl1pPr marL="0" indent="0">
              <a:buNone/>
              <a:defRPr sz="4800" b="0" i="0" cap="all" baseline="0">
                <a:solidFill>
                  <a:srgbClr val="BD9B6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1225" y="5010150"/>
            <a:ext cx="10363200"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8E02D0-1C62-4DB6-A5D8-F99B7E6648C0}" type="datetimeFigureOut">
              <a:rPr lang="en-US" smtClean="0"/>
              <a:t>9/6/2022</a:t>
            </a:fld>
            <a:endParaRPr lang="en-US"/>
          </a:p>
        </p:txBody>
      </p:sp>
      <p:sp>
        <p:nvSpPr>
          <p:cNvPr id="9" name="Slide Number Placeholder 8"/>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92588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Page header goes here</a:t>
            </a:r>
          </a:p>
        </p:txBody>
      </p:sp>
      <p:sp>
        <p:nvSpPr>
          <p:cNvPr id="3" name="Date Placeholder 2"/>
          <p:cNvSpPr>
            <a:spLocks noGrp="1"/>
          </p:cNvSpPr>
          <p:nvPr>
            <p:ph type="dt" sz="half" idx="10"/>
          </p:nvPr>
        </p:nvSpPr>
        <p:spPr/>
        <p:txBody>
          <a:bodyPr/>
          <a:lstStyle/>
          <a:p>
            <a:fld id="{658E02D0-1C62-4DB6-A5D8-F99B7E6648C0}" type="datetimeFigureOut">
              <a:rPr lang="en-US" smtClean="0"/>
              <a:t>9/6/2022</a:t>
            </a:fld>
            <a:endParaRPr lang="en-US"/>
          </a:p>
        </p:txBody>
      </p:sp>
      <p:sp>
        <p:nvSpPr>
          <p:cNvPr id="5" name="Slide Number Placeholder 4"/>
          <p:cNvSpPr>
            <a:spLocks noGrp="1"/>
          </p:cNvSpPr>
          <p:nvPr>
            <p:ph type="sldNum" sz="quarter" idx="12"/>
          </p:nvPr>
        </p:nvSpPr>
        <p:spPr/>
        <p:txBody>
          <a:bodyPr/>
          <a:lstStyle/>
          <a:p>
            <a:fld id="{525545D6-A97B-4849-A90D-AA9496D82213}" type="slidenum">
              <a:rPr lang="en-US" smtClean="0"/>
              <a:t>‹#›</a:t>
            </a:fld>
            <a:endParaRPr lang="en-US"/>
          </a:p>
        </p:txBody>
      </p:sp>
    </p:spTree>
    <p:extLst>
      <p:ext uri="{BB962C8B-B14F-4D97-AF65-F5344CB8AC3E}">
        <p14:creationId xmlns:p14="http://schemas.microsoft.com/office/powerpoint/2010/main" val="282561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499510" y="12017456"/>
            <a:ext cx="1590483" cy="1725143"/>
          </a:xfrm>
          <a:prstGeom prst="rect">
            <a:avLst/>
          </a:prstGeom>
          <a:solidFill>
            <a:srgbClr val="002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Rectangle 7"/>
          <p:cNvSpPr/>
          <p:nvPr userDrawn="1"/>
        </p:nvSpPr>
        <p:spPr>
          <a:xfrm>
            <a:off x="0" y="12631173"/>
            <a:ext cx="24377650" cy="1084827"/>
          </a:xfrm>
          <a:prstGeom prst="rect">
            <a:avLst/>
          </a:prstGeom>
          <a:solidFill>
            <a:srgbClr val="BD9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ata 8"/>
          <p:cNvSpPr/>
          <p:nvPr userDrawn="1"/>
        </p:nvSpPr>
        <p:spPr>
          <a:xfrm>
            <a:off x="0" y="12015418"/>
            <a:ext cx="7034363" cy="1725143"/>
          </a:xfrm>
          <a:prstGeom prst="flowChartInputOutpu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914400"/>
            <a:ext cx="22682200" cy="1371600"/>
          </a:xfrm>
          <a:prstGeom prst="rect">
            <a:avLst/>
          </a:prstGeom>
        </p:spPr>
        <p:txBody>
          <a:bodyPr vert="horz" lIns="0" tIns="0" rIns="0" bIns="0" rtlCol="0" anchor="t" anchorCtr="0">
            <a:normAutofit/>
          </a:bodyPr>
          <a:lstStyle/>
          <a:p>
            <a:r>
              <a:rPr lang="en-US" dirty="0"/>
              <a:t>Page header goes here</a:t>
            </a:r>
          </a:p>
        </p:txBody>
      </p:sp>
      <p:sp>
        <p:nvSpPr>
          <p:cNvPr id="3" name="Text Placeholder 2"/>
          <p:cNvSpPr>
            <a:spLocks noGrp="1"/>
          </p:cNvSpPr>
          <p:nvPr>
            <p:ph type="body" idx="1"/>
          </p:nvPr>
        </p:nvSpPr>
        <p:spPr>
          <a:xfrm>
            <a:off x="914400" y="3200400"/>
            <a:ext cx="22682200" cy="8382423"/>
          </a:xfrm>
          <a:prstGeom prst="rect">
            <a:avLst/>
          </a:prstGeom>
        </p:spPr>
        <p:txBody>
          <a:bodyPr vert="horz" lIns="0" tIns="0" rIns="0" bIns="0" rtlCol="0">
            <a:normAutofit/>
          </a:bodyPr>
          <a:lstStyle/>
          <a:p>
            <a:pPr lvl="0"/>
            <a:r>
              <a:rPr lang="en-US" dirty="0"/>
              <a:t>Body copy goes here</a:t>
            </a:r>
          </a:p>
          <a:p>
            <a:pPr lvl="1"/>
            <a:r>
              <a:rPr lang="en-US" dirty="0"/>
              <a:t>Body copy goes here</a:t>
            </a:r>
          </a:p>
        </p:txBody>
      </p:sp>
      <p:sp>
        <p:nvSpPr>
          <p:cNvPr id="4" name="Date Placeholder 3"/>
          <p:cNvSpPr>
            <a:spLocks noGrp="1"/>
          </p:cNvSpPr>
          <p:nvPr>
            <p:ph type="dt" sz="half" idx="2"/>
          </p:nvPr>
        </p:nvSpPr>
        <p:spPr>
          <a:xfrm>
            <a:off x="19974561" y="12712700"/>
            <a:ext cx="1808480" cy="730250"/>
          </a:xfrm>
          <a:prstGeom prst="rect">
            <a:avLst/>
          </a:prstGeom>
        </p:spPr>
        <p:txBody>
          <a:bodyPr vert="horz" lIns="91440" tIns="45720" rIns="91440" bIns="45720" rtlCol="0" anchor="ctr"/>
          <a:lstStyle>
            <a:lvl1pPr algn="r">
              <a:defRPr sz="1800" b="1">
                <a:solidFill>
                  <a:schemeClr val="bg1"/>
                </a:solidFill>
              </a:defRPr>
            </a:lvl1pPr>
          </a:lstStyle>
          <a:p>
            <a:fld id="{658E02D0-1C62-4DB6-A5D8-F99B7E6648C0}" type="datetimeFigureOut">
              <a:rPr lang="en-US" smtClean="0"/>
              <a:pPr/>
              <a:t>9/6/2022</a:t>
            </a:fld>
            <a:endParaRPr lang="en-US" dirty="0"/>
          </a:p>
        </p:txBody>
      </p:sp>
      <p:sp>
        <p:nvSpPr>
          <p:cNvPr id="6" name="Slide Number Placeholder 5"/>
          <p:cNvSpPr>
            <a:spLocks noGrp="1"/>
          </p:cNvSpPr>
          <p:nvPr>
            <p:ph type="sldNum" sz="quarter" idx="4"/>
          </p:nvPr>
        </p:nvSpPr>
        <p:spPr>
          <a:xfrm>
            <a:off x="22250400" y="12712700"/>
            <a:ext cx="1346200" cy="730250"/>
          </a:xfrm>
          <a:prstGeom prst="rect">
            <a:avLst/>
          </a:prstGeom>
        </p:spPr>
        <p:txBody>
          <a:bodyPr vert="horz" lIns="91440" tIns="45720" rIns="91440" bIns="45720" rtlCol="0" anchor="ctr"/>
          <a:lstStyle>
            <a:lvl1pPr algn="r">
              <a:defRPr sz="1800" b="1">
                <a:solidFill>
                  <a:schemeClr val="bg1"/>
                </a:solidFill>
              </a:defRPr>
            </a:lvl1pPr>
          </a:lstStyle>
          <a:p>
            <a:fld id="{525545D6-A97B-4849-A90D-AA9496D82213}" type="slidenum">
              <a:rPr lang="en-US" smtClean="0"/>
              <a:pPr/>
              <a:t>‹#›</a:t>
            </a:fld>
            <a:endParaRPr lang="en-US" dirty="0"/>
          </a:p>
        </p:txBody>
      </p:sp>
      <p:pic>
        <p:nvPicPr>
          <p:cNvPr id="12" name="Graphic 11">
            <a:extLst>
              <a:ext uri="{FF2B5EF4-FFF2-40B4-BE49-F238E27FC236}">
                <a16:creationId xmlns:a16="http://schemas.microsoft.com/office/drawing/2014/main" id="{EFFEE8E0-6EF4-4B10-BC3B-3B05241F5646}"/>
              </a:ext>
            </a:extLst>
          </p:cNvPr>
          <p:cNvPicPr>
            <a:picLocks noChangeAspect="1"/>
          </p:cNvPicPr>
          <p:nvPr userDrawn="1"/>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24025" y="12312598"/>
            <a:ext cx="3271087" cy="1214687"/>
          </a:xfrm>
          <a:prstGeom prst="rect">
            <a:avLst/>
          </a:prstGeom>
          <a:effectLst>
            <a:outerShdw blurRad="317500" dist="38100" dir="2700000" algn="tl" rotWithShape="0">
              <a:prstClr val="black">
                <a:alpha val="50000"/>
              </a:prstClr>
            </a:outerShdw>
          </a:effectLst>
        </p:spPr>
      </p:pic>
    </p:spTree>
    <p:extLst>
      <p:ext uri="{BB962C8B-B14F-4D97-AF65-F5344CB8AC3E}">
        <p14:creationId xmlns:p14="http://schemas.microsoft.com/office/powerpoint/2010/main" val="810176063"/>
      </p:ext>
    </p:extLst>
  </p:cSld>
  <p:clrMap bg1="lt1" tx1="dk1" bg2="lt2" tx2="dk2" accent1="accent1" accent2="accent2" accent3="accent3" accent4="accent4" accent5="accent5" accent6="accent6" hlink="hlink" folHlink="folHlink"/>
  <p:sldLayoutIdLst>
    <p:sldLayoutId id="2147484074" r:id="rId1"/>
    <p:sldLayoutId id="2147484092" r:id="rId2"/>
    <p:sldLayoutId id="2147484075" r:id="rId3"/>
    <p:sldLayoutId id="2147484093" r:id="rId4"/>
    <p:sldLayoutId id="2147484095" r:id="rId5"/>
    <p:sldLayoutId id="2147484076" r:id="rId6"/>
    <p:sldLayoutId id="2147484096" r:id="rId7"/>
    <p:sldLayoutId id="2147484077" r:id="rId8"/>
    <p:sldLayoutId id="2147484078" r:id="rId9"/>
    <p:sldLayoutId id="2147484079" r:id="rId10"/>
    <p:sldLayoutId id="2147484098" r:id="rId11"/>
  </p:sldLayoutIdLst>
  <p:txStyles>
    <p:titleStyle>
      <a:lvl1pPr algn="l" defTabSz="914400" rtl="0" eaLnBrk="1" latinLnBrk="0" hangingPunct="1">
        <a:lnSpc>
          <a:spcPct val="90000"/>
        </a:lnSpc>
        <a:spcBef>
          <a:spcPct val="0"/>
        </a:spcBef>
        <a:buNone/>
        <a:defRPr sz="8000" b="1" kern="1200">
          <a:solidFill>
            <a:srgbClr val="003B5C"/>
          </a:solidFill>
          <a:latin typeface="Calibri" panose="020F0502020204030204" pitchFamily="34" charset="0"/>
          <a:ea typeface="+mj-ea"/>
          <a:cs typeface="Calibri" panose="020F0502020204030204" pitchFamily="34" charset="0"/>
        </a:defRPr>
      </a:lvl1pPr>
    </p:titleStyle>
    <p:bodyStyle>
      <a:lvl1pPr marL="457200" indent="-457200" algn="l" defTabSz="914400" rtl="0" eaLnBrk="1" latinLnBrk="0" hangingPunct="1">
        <a:lnSpc>
          <a:spcPct val="100000"/>
        </a:lnSpc>
        <a:spcBef>
          <a:spcPts val="3000"/>
        </a:spcBef>
        <a:spcAft>
          <a:spcPts val="900"/>
        </a:spcAft>
        <a:buClr>
          <a:srgbClr val="BD9B60"/>
        </a:buClr>
        <a:buFont typeface="Arial" panose="020B0604020202020204" pitchFamily="34" charset="0"/>
        <a:buChar char="•"/>
        <a:defRPr sz="6000" kern="1200">
          <a:solidFill>
            <a:schemeClr val="tx1"/>
          </a:solidFill>
          <a:latin typeface="Calibri" panose="020F0502020204030204" pitchFamily="34" charset="0"/>
          <a:ea typeface="+mn-ea"/>
          <a:cs typeface="Calibri" panose="020F0502020204030204" pitchFamily="34" charset="0"/>
        </a:defRPr>
      </a:lvl1pPr>
      <a:lvl2pPr marL="914400" indent="-457200" algn="l" defTabSz="914400" rtl="0" eaLnBrk="1" latinLnBrk="0" hangingPunct="1">
        <a:lnSpc>
          <a:spcPct val="100000"/>
        </a:lnSpc>
        <a:spcBef>
          <a:spcPts val="300"/>
        </a:spcBef>
        <a:spcAft>
          <a:spcPts val="600"/>
        </a:spcAft>
        <a:buClr>
          <a:srgbClr val="003B5C"/>
        </a:buClr>
        <a:buFont typeface="Arial" panose="020B0604020202020204" pitchFamily="34" charset="0"/>
        <a:buChar char="•"/>
        <a:defRPr sz="5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1308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88E11-1C88-BAB5-6048-EFCB519A4AF4}"/>
              </a:ext>
            </a:extLst>
          </p:cNvPr>
          <p:cNvSpPr>
            <a:spLocks noGrp="1"/>
          </p:cNvSpPr>
          <p:nvPr>
            <p:ph type="sldNum" sz="quarter" idx="12"/>
          </p:nvPr>
        </p:nvSpPr>
        <p:spPr/>
        <p:txBody>
          <a:bodyPr/>
          <a:lstStyle/>
          <a:p>
            <a:fld id="{CAD6F6B4-5039-C943-A102-F855734AD886}" type="slidenum">
              <a:rPr lang="en-US" smtClean="0"/>
              <a:t>1</a:t>
            </a:fld>
            <a:endParaRPr lang="en-US"/>
          </a:p>
        </p:txBody>
      </p:sp>
      <p:pic>
        <p:nvPicPr>
          <p:cNvPr id="5" name="Content Placeholder 4" descr="A picture containing drawing&#10;&#10;Description automatically generated">
            <a:extLst>
              <a:ext uri="{FF2B5EF4-FFF2-40B4-BE49-F238E27FC236}">
                <a16:creationId xmlns:a16="http://schemas.microsoft.com/office/drawing/2014/main" id="{AF1A8813-0B6B-6FDD-C0DE-CC62A4E4618E}"/>
              </a:ext>
            </a:extLst>
          </p:cNvPr>
          <p:cNvPicPr>
            <a:picLocks noGrp="1" noChangeAspect="1"/>
          </p:cNvPicPr>
          <p:nvPr>
            <p:ph idx="1"/>
          </p:nvPr>
        </p:nvPicPr>
        <p:blipFill>
          <a:blip r:embed="rId2"/>
          <a:stretch>
            <a:fillRect/>
          </a:stretch>
        </p:blipFill>
        <p:spPr>
          <a:xfrm>
            <a:off x="1409333" y="2325279"/>
            <a:ext cx="7618016" cy="7618016"/>
          </a:xfrm>
          <a:prstGeom prst="rect">
            <a:avLst/>
          </a:prstGeom>
        </p:spPr>
      </p:pic>
      <p:sp>
        <p:nvSpPr>
          <p:cNvPr id="7" name="TextBox 6">
            <a:extLst>
              <a:ext uri="{FF2B5EF4-FFF2-40B4-BE49-F238E27FC236}">
                <a16:creationId xmlns:a16="http://schemas.microsoft.com/office/drawing/2014/main" id="{0417A426-9239-48CE-4DDF-F12652E22C5C}"/>
              </a:ext>
            </a:extLst>
          </p:cNvPr>
          <p:cNvSpPr txBox="1"/>
          <p:nvPr/>
        </p:nvSpPr>
        <p:spPr>
          <a:xfrm>
            <a:off x="9027349" y="2325279"/>
            <a:ext cx="13483886" cy="6739987"/>
          </a:xfrm>
          <a:prstGeom prst="rect">
            <a:avLst/>
          </a:prstGeom>
          <a:noFill/>
        </p:spPr>
        <p:txBody>
          <a:bodyPr wrap="square">
            <a:spAutoFit/>
          </a:bodyPr>
          <a:lstStyle/>
          <a:p>
            <a:pPr algn="ctr"/>
            <a:r>
              <a:rPr lang="en-US" sz="9600" b="1" dirty="0"/>
              <a:t>WVARC Conference</a:t>
            </a:r>
          </a:p>
          <a:p>
            <a:pPr algn="ctr"/>
            <a:endParaRPr lang="en-US" sz="9600" dirty="0"/>
          </a:p>
          <a:p>
            <a:pPr algn="ctr"/>
            <a:r>
              <a:rPr lang="en-US" sz="8000" dirty="0"/>
              <a:t>September 6-8, 2022</a:t>
            </a:r>
          </a:p>
          <a:p>
            <a:pPr algn="ctr"/>
            <a:r>
              <a:rPr lang="en-US" sz="8000" dirty="0"/>
              <a:t>ARC/CDBG Program Updates </a:t>
            </a:r>
          </a:p>
          <a:p>
            <a:pPr algn="ctr"/>
            <a:endParaRPr lang="en-US" sz="7998"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394A7AB-DFD9-DBA8-16B5-A8D2204DADB3}"/>
              </a:ext>
            </a:extLst>
          </p:cNvPr>
          <p:cNvSpPr txBox="1"/>
          <p:nvPr/>
        </p:nvSpPr>
        <p:spPr>
          <a:xfrm>
            <a:off x="10183463" y="9415085"/>
            <a:ext cx="12066937" cy="1938992"/>
          </a:xfrm>
          <a:prstGeom prst="rect">
            <a:avLst/>
          </a:prstGeom>
          <a:noFill/>
        </p:spPr>
        <p:txBody>
          <a:bodyPr wrap="square" rtlCol="0">
            <a:spAutoFit/>
          </a:bodyPr>
          <a:lstStyle/>
          <a:p>
            <a:pPr algn="ctr"/>
            <a:r>
              <a:rPr lang="en-US" sz="4000" dirty="0">
                <a:latin typeface="Century Gothic" panose="020B0502020202020204" pitchFamily="34" charset="0"/>
                <a:cs typeface="Calibri" panose="020F0502020204030204" pitchFamily="34" charset="0"/>
              </a:rPr>
              <a:t>James Bush</a:t>
            </a:r>
          </a:p>
          <a:p>
            <a:pPr algn="ctr"/>
            <a:r>
              <a:rPr lang="en-US" sz="4000" dirty="0">
                <a:latin typeface="Century Gothic" panose="020B0502020202020204" pitchFamily="34" charset="0"/>
                <a:cs typeface="Calibri" panose="020F0502020204030204" pitchFamily="34" charset="0"/>
              </a:rPr>
              <a:t>Infrastructure Unit Manager</a:t>
            </a:r>
          </a:p>
          <a:p>
            <a:pPr algn="ctr"/>
            <a:r>
              <a:rPr lang="en-US" sz="4000" dirty="0">
                <a:latin typeface="Century Gothic" panose="020B0502020202020204" pitchFamily="34" charset="0"/>
                <a:cs typeface="Calibri" panose="020F0502020204030204" pitchFamily="34" charset="0"/>
              </a:rPr>
              <a:t>WV Department of Economic Development</a:t>
            </a:r>
          </a:p>
        </p:txBody>
      </p:sp>
    </p:spTree>
    <p:extLst>
      <p:ext uri="{BB962C8B-B14F-4D97-AF65-F5344CB8AC3E}">
        <p14:creationId xmlns:p14="http://schemas.microsoft.com/office/powerpoint/2010/main" val="360830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CDBG Updates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571500" indent="-571500">
              <a:buFont typeface="Wingdings" panose="05000000000000000000" pitchFamily="2" charset="2"/>
              <a:buChar char="Ø"/>
            </a:pPr>
            <a:r>
              <a:rPr lang="en-US" sz="4400" dirty="0">
                <a:latin typeface="Century Gothic" panose="020B0502020202020204" pitchFamily="34" charset="0"/>
              </a:rPr>
              <a:t>Expenditure rates on approved projects: HUD monitors all approved projects and red flags any project that is not making timely drawdowns</a:t>
            </a:r>
          </a:p>
          <a:p>
            <a:pPr marL="571500" indent="-571500">
              <a:buFont typeface="Wingdings" panose="05000000000000000000" pitchFamily="2" charset="2"/>
              <a:buChar char="Ø"/>
            </a:pPr>
            <a:endParaRPr lang="en-US" sz="4400" dirty="0">
              <a:latin typeface="Century Gothic" panose="020B0502020202020204" pitchFamily="34" charset="0"/>
            </a:endParaRPr>
          </a:p>
          <a:p>
            <a:pPr marL="571500" indent="-571500">
              <a:buFont typeface="Wingdings" panose="05000000000000000000" pitchFamily="2" charset="2"/>
              <a:buChar char="Ø"/>
            </a:pPr>
            <a:r>
              <a:rPr lang="en-US" sz="4400" dirty="0">
                <a:latin typeface="Century Gothic" panose="020B0502020202020204" pitchFamily="34" charset="0"/>
              </a:rPr>
              <a:t>When developing a CDBG application, spread the CDBG funds around in the budget, not just in the construction line item</a:t>
            </a:r>
          </a:p>
          <a:p>
            <a:pPr marL="685800" indent="-685800">
              <a:buFont typeface="Wingdings" panose="05000000000000000000" pitchFamily="2" charset="2"/>
              <a:buChar char="Ø"/>
            </a:pPr>
            <a:endParaRPr lang="en-US" sz="52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10</a:t>
            </a:fld>
            <a:endParaRPr lang="en-US" sz="2399" b="0">
              <a:solidFill>
                <a:srgbClr val="002D5F"/>
              </a:solidFill>
              <a:latin typeface="Calibri Light"/>
            </a:endParaRPr>
          </a:p>
        </p:txBody>
      </p:sp>
    </p:spTree>
    <p:extLst>
      <p:ext uri="{BB962C8B-B14F-4D97-AF65-F5344CB8AC3E}">
        <p14:creationId xmlns:p14="http://schemas.microsoft.com/office/powerpoint/2010/main" val="396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ARC and CDBG Funds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685800" indent="-685800">
              <a:buFont typeface="Wingdings" panose="05000000000000000000" pitchFamily="2" charset="2"/>
              <a:buChar char="Ø"/>
            </a:pPr>
            <a:r>
              <a:rPr lang="en-US" sz="4400" dirty="0">
                <a:latin typeface="Century Gothic" panose="020B0502020202020204" pitchFamily="34" charset="0"/>
              </a:rPr>
              <a:t>Design grants can be funded with ARC and CDBG.  CDBG funds can act as match for ARC.    </a:t>
            </a:r>
          </a:p>
          <a:p>
            <a:pPr marL="685800" indent="-685800">
              <a:buFont typeface="Wingdings" panose="05000000000000000000" pitchFamily="2" charset="2"/>
              <a:buChar char="Ø"/>
            </a:pPr>
            <a:endParaRPr lang="en-US" sz="4400" dirty="0">
              <a:latin typeface="Century Gothic" panose="020B0502020202020204" pitchFamily="34" charset="0"/>
            </a:endParaRPr>
          </a:p>
          <a:p>
            <a:pPr marL="685800" indent="-685800">
              <a:buFont typeface="Wingdings" panose="05000000000000000000" pitchFamily="2" charset="2"/>
              <a:buChar char="Ø"/>
            </a:pPr>
            <a:r>
              <a:rPr lang="en-US" sz="4400" dirty="0">
                <a:latin typeface="Century Gothic" panose="020B0502020202020204" pitchFamily="34" charset="0"/>
              </a:rPr>
              <a:t>We need to identify a pipeline of projects in planning phase and see if we can get design grants for them</a:t>
            </a:r>
          </a:p>
          <a:p>
            <a:pPr marL="685800" indent="-685800">
              <a:buFont typeface="Wingdings" panose="05000000000000000000" pitchFamily="2" charset="2"/>
              <a:buChar char="Ø"/>
            </a:pPr>
            <a:endParaRPr lang="en-US" sz="4400" dirty="0">
              <a:latin typeface="Century Gothic" panose="020B0502020202020204" pitchFamily="34" charset="0"/>
            </a:endParaRPr>
          </a:p>
          <a:p>
            <a:pPr marL="685800" indent="-685800">
              <a:buFont typeface="Wingdings" panose="05000000000000000000" pitchFamily="2" charset="2"/>
              <a:buChar char="Ø"/>
            </a:pPr>
            <a:r>
              <a:rPr lang="en-US" sz="4400" dirty="0">
                <a:latin typeface="Century Gothic" panose="020B0502020202020204" pitchFamily="34" charset="0"/>
              </a:rPr>
              <a:t>The more we can get projects “shovel-ready” when they apply to ARC/CDBG, the better</a:t>
            </a:r>
          </a:p>
          <a:p>
            <a:pPr marL="685800" indent="-685800">
              <a:buFont typeface="Wingdings" panose="05000000000000000000" pitchFamily="2" charset="2"/>
              <a:buChar char="Ø"/>
            </a:pPr>
            <a:endParaRPr lang="en-US" sz="44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11</a:t>
            </a:fld>
            <a:endParaRPr lang="en-US" sz="2399" b="0">
              <a:solidFill>
                <a:srgbClr val="002D5F"/>
              </a:solidFill>
              <a:latin typeface="Calibri Light"/>
            </a:endParaRPr>
          </a:p>
        </p:txBody>
      </p:sp>
    </p:spTree>
    <p:extLst>
      <p:ext uri="{BB962C8B-B14F-4D97-AF65-F5344CB8AC3E}">
        <p14:creationId xmlns:p14="http://schemas.microsoft.com/office/powerpoint/2010/main" val="67330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ARC and CDBG Funds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571500" indent="-571500">
              <a:buFont typeface="Wingdings" panose="05000000000000000000" pitchFamily="2" charset="2"/>
              <a:buChar char="Ø"/>
            </a:pPr>
            <a:r>
              <a:rPr lang="en-US" sz="4400" dirty="0">
                <a:latin typeface="Century Gothic" panose="020B0502020202020204" pitchFamily="34" charset="0"/>
              </a:rPr>
              <a:t>The funding cycles are the same (Oct. 1 to Jan 31), but we increased the amount of time between issuing the RFP and the application deadline (4 months to prepare and submit applications instead of 3) </a:t>
            </a:r>
          </a:p>
          <a:p>
            <a:pPr marL="571500" indent="-571500">
              <a:buFont typeface="Wingdings" panose="05000000000000000000" pitchFamily="2" charset="2"/>
              <a:buChar char="Ø"/>
            </a:pPr>
            <a:endParaRPr lang="en-US" sz="4400" dirty="0">
              <a:latin typeface="Century Gothic" panose="020B0502020202020204" pitchFamily="34" charset="0"/>
            </a:endParaRPr>
          </a:p>
          <a:p>
            <a:pPr marL="571500" indent="-571500">
              <a:buFont typeface="Wingdings" panose="05000000000000000000" pitchFamily="2" charset="2"/>
              <a:buChar char="Ø"/>
            </a:pPr>
            <a:r>
              <a:rPr lang="en-US" sz="4400" dirty="0">
                <a:latin typeface="Century Gothic" panose="020B0502020202020204" pitchFamily="34" charset="0"/>
              </a:rPr>
              <a:t>Cross-funding projects between CDBG and ARC allows us to stretch limited grant dollars further and fund more projects—but we need to have the applications at the same time in order to do that</a:t>
            </a:r>
          </a:p>
          <a:p>
            <a:pPr marL="685800" indent="-685800">
              <a:buFont typeface="Wingdings" panose="05000000000000000000" pitchFamily="2" charset="2"/>
              <a:buChar char="Ø"/>
            </a:pPr>
            <a:endParaRPr lang="en-US" sz="44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12</a:t>
            </a:fld>
            <a:endParaRPr lang="en-US" sz="2399" b="0">
              <a:solidFill>
                <a:srgbClr val="002D5F"/>
              </a:solidFill>
              <a:latin typeface="Calibri Light"/>
            </a:endParaRPr>
          </a:p>
        </p:txBody>
      </p:sp>
    </p:spTree>
    <p:extLst>
      <p:ext uri="{BB962C8B-B14F-4D97-AF65-F5344CB8AC3E}">
        <p14:creationId xmlns:p14="http://schemas.microsoft.com/office/powerpoint/2010/main" val="284291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ARC and CDBG Funds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571500" indent="-571500">
              <a:buFont typeface="Wingdings" panose="05000000000000000000" pitchFamily="2" charset="2"/>
              <a:buChar char="Ø"/>
            </a:pPr>
            <a:r>
              <a:rPr lang="en-US" sz="4400" dirty="0">
                <a:latin typeface="Century Gothic" panose="020B0502020202020204" pitchFamily="34" charset="0"/>
              </a:rPr>
              <a:t>We are planning on conducting more trainings via webinar in the future regarding CDBG, ARC, and the ARC RSBA process.  </a:t>
            </a:r>
          </a:p>
          <a:p>
            <a:pPr marL="571500" indent="-571500">
              <a:buFont typeface="Wingdings" panose="05000000000000000000" pitchFamily="2" charset="2"/>
              <a:buChar char="Ø"/>
            </a:pPr>
            <a:endParaRPr lang="en-US" sz="4400" dirty="0">
              <a:latin typeface="Century Gothic" panose="020B0502020202020204" pitchFamily="34" charset="0"/>
            </a:endParaRPr>
          </a:p>
          <a:p>
            <a:pPr marL="571500" indent="-571500">
              <a:buFont typeface="Wingdings" panose="05000000000000000000" pitchFamily="2" charset="2"/>
              <a:buChar char="Ø"/>
            </a:pPr>
            <a:r>
              <a:rPr lang="en-US" sz="4400" dirty="0">
                <a:latin typeface="Century Gothic" panose="020B0502020202020204" pitchFamily="34" charset="0"/>
              </a:rPr>
              <a:t>Let me know if there are any specific topics you want included for the trainings</a:t>
            </a:r>
          </a:p>
          <a:p>
            <a:pPr marL="571500" indent="-571500">
              <a:buFont typeface="Wingdings" panose="05000000000000000000" pitchFamily="2" charset="2"/>
              <a:buChar char="Ø"/>
            </a:pPr>
            <a:endParaRPr lang="en-US" sz="4400" dirty="0">
              <a:latin typeface="Century Gothic" panose="020B0502020202020204" pitchFamily="34" charset="0"/>
            </a:endParaRPr>
          </a:p>
          <a:p>
            <a:pPr marL="571500" indent="-571500">
              <a:buFont typeface="Wingdings" panose="05000000000000000000" pitchFamily="2" charset="2"/>
              <a:buChar char="Ø"/>
            </a:pPr>
            <a:r>
              <a:rPr lang="en-US" sz="4400" dirty="0">
                <a:latin typeface="Century Gothic" panose="020B0502020202020204" pitchFamily="34" charset="0"/>
              </a:rPr>
              <a:t>As always, contact me for any issues in general</a:t>
            </a: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13</a:t>
            </a:fld>
            <a:endParaRPr lang="en-US" sz="2399" b="0">
              <a:solidFill>
                <a:srgbClr val="002D5F"/>
              </a:solidFill>
              <a:latin typeface="Calibri Light"/>
            </a:endParaRPr>
          </a:p>
        </p:txBody>
      </p:sp>
    </p:spTree>
    <p:extLst>
      <p:ext uri="{BB962C8B-B14F-4D97-AF65-F5344CB8AC3E}">
        <p14:creationId xmlns:p14="http://schemas.microsoft.com/office/powerpoint/2010/main" val="393613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273051"/>
            <a:ext cx="23047960" cy="2031999"/>
          </a:xfrm>
        </p:spPr>
        <p:txBody>
          <a:bodyPr anchor="t">
            <a:normAutofit/>
          </a:bodyPr>
          <a:lstStyle/>
          <a:p>
            <a:pPr marL="91417" indent="0" algn="ctr"/>
            <a:r>
              <a:rPr lang="en-US" dirty="0">
                <a:latin typeface="Century Gothic" panose="020B0502020202020204" pitchFamily="34" charset="0"/>
              </a:rPr>
              <a:t>ARC Updates</a:t>
            </a:r>
            <a:r>
              <a:rPr lang="en-US" dirty="0"/>
              <a:t> </a:t>
            </a:r>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2914650"/>
            <a:ext cx="16268700" cy="7604760"/>
          </a:xfrm>
        </p:spPr>
        <p:txBody>
          <a:bodyPr>
            <a:normAutofit fontScale="85000" lnSpcReduction="20000"/>
          </a:bodyPr>
          <a:lstStyle/>
          <a:p>
            <a:pPr marL="685800" indent="-685800">
              <a:buFont typeface="Wingdings" panose="05000000000000000000" pitchFamily="2" charset="2"/>
              <a:buChar char="Ø"/>
            </a:pPr>
            <a:r>
              <a:rPr lang="en-US" sz="6200" dirty="0">
                <a:latin typeface="Century Gothic" panose="020B0502020202020204" pitchFamily="34" charset="0"/>
              </a:rPr>
              <a:t>Next round of WV area development grants: October 1 thru January 31, 2023 (estimate)</a:t>
            </a:r>
          </a:p>
          <a:p>
            <a:pPr marL="685800" indent="-685800">
              <a:buFont typeface="Wingdings" panose="05000000000000000000" pitchFamily="2" charset="2"/>
              <a:buChar char="Ø"/>
            </a:pPr>
            <a:endParaRPr lang="en-US" sz="6200" dirty="0">
              <a:latin typeface="Century Gothic" panose="020B0502020202020204" pitchFamily="34" charset="0"/>
            </a:endParaRPr>
          </a:p>
          <a:p>
            <a:pPr marL="685800" indent="-685800">
              <a:buFont typeface="Wingdings" panose="05000000000000000000" pitchFamily="2" charset="2"/>
              <a:buChar char="Ø"/>
            </a:pPr>
            <a:r>
              <a:rPr lang="en-US" sz="6200" dirty="0">
                <a:latin typeface="Century Gothic" panose="020B0502020202020204" pitchFamily="34" charset="0"/>
              </a:rPr>
              <a:t>ARC has received increased funding through the infrastructure bill passed by Congress </a:t>
            </a:r>
          </a:p>
          <a:p>
            <a:pPr marL="685800" indent="-685800">
              <a:buFont typeface="Wingdings" panose="05000000000000000000" pitchFamily="2" charset="2"/>
              <a:buChar char="Ø"/>
            </a:pPr>
            <a:endParaRPr lang="en-US" sz="6200" dirty="0">
              <a:latin typeface="Century Gothic" panose="020B0502020202020204" pitchFamily="34" charset="0"/>
            </a:endParaRPr>
          </a:p>
          <a:p>
            <a:pPr marL="685800" indent="-685800">
              <a:buFont typeface="Wingdings" panose="05000000000000000000" pitchFamily="2" charset="2"/>
              <a:buChar char="Ø"/>
            </a:pPr>
            <a:r>
              <a:rPr lang="en-US" sz="6200" dirty="0">
                <a:latin typeface="Century Gothic" panose="020B0502020202020204" pitchFamily="34" charset="0"/>
              </a:rPr>
              <a:t>Keep in mind: ARC funds can match any other funding, including ARPA funds</a:t>
            </a: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2</a:t>
            </a:fld>
            <a:endParaRPr lang="en-US" sz="2399" b="0">
              <a:solidFill>
                <a:srgbClr val="002D5F"/>
              </a:solidFill>
              <a:latin typeface="Calibri Light"/>
            </a:endParaRPr>
          </a:p>
        </p:txBody>
      </p:sp>
    </p:spTree>
    <p:extLst>
      <p:ext uri="{BB962C8B-B14F-4D97-AF65-F5344CB8AC3E}">
        <p14:creationId xmlns:p14="http://schemas.microsoft.com/office/powerpoint/2010/main" val="198379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273051"/>
            <a:ext cx="23047960" cy="2031999"/>
          </a:xfrm>
        </p:spPr>
        <p:txBody>
          <a:bodyPr anchor="t">
            <a:normAutofit/>
          </a:bodyPr>
          <a:lstStyle/>
          <a:p>
            <a:pPr marL="91417" indent="0" algn="ctr"/>
            <a:r>
              <a:rPr lang="en-US" dirty="0">
                <a:latin typeface="Century Gothic" panose="020B0502020202020204" pitchFamily="34" charset="0"/>
              </a:rPr>
              <a:t>ARC Updates</a:t>
            </a:r>
            <a:r>
              <a:rPr lang="en-US" dirty="0"/>
              <a:t> </a:t>
            </a:r>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2914650"/>
            <a:ext cx="16268700" cy="8401050"/>
          </a:xfrm>
        </p:spPr>
        <p:txBody>
          <a:bodyPr>
            <a:normAutofit fontScale="77500" lnSpcReduction="20000"/>
          </a:bodyPr>
          <a:lstStyle/>
          <a:p>
            <a:pPr marL="1143000" lvl="1" indent="-685800">
              <a:buFont typeface="Wingdings" panose="05000000000000000000" pitchFamily="2" charset="2"/>
              <a:buChar char="Ø"/>
            </a:pPr>
            <a:r>
              <a:rPr lang="en-US" sz="6200" dirty="0">
                <a:latin typeface="Century Gothic" panose="020B0502020202020204" pitchFamily="34" charset="0"/>
              </a:rPr>
              <a:t>Highest priority: water/sewer projects, particularly in ARC distressed counties</a:t>
            </a:r>
          </a:p>
          <a:p>
            <a:pPr marL="1143000" lvl="1" indent="-685800">
              <a:buFont typeface="Wingdings" panose="05000000000000000000" pitchFamily="2" charset="2"/>
              <a:buChar char="Ø"/>
            </a:pPr>
            <a:endParaRPr lang="en-US" sz="6200" dirty="0">
              <a:latin typeface="Century Gothic" panose="020B0502020202020204" pitchFamily="34" charset="0"/>
            </a:endParaRPr>
          </a:p>
          <a:p>
            <a:pPr marL="1143000" lvl="1" indent="-685800">
              <a:buFont typeface="Wingdings" panose="05000000000000000000" pitchFamily="2" charset="2"/>
              <a:buChar char="Ø"/>
            </a:pPr>
            <a:r>
              <a:rPr lang="en-US" sz="6200" dirty="0">
                <a:latin typeface="Century Gothic" panose="020B0502020202020204" pitchFamily="34" charset="0"/>
              </a:rPr>
              <a:t>ARC can also fund storm water projects and site development projects</a:t>
            </a:r>
          </a:p>
          <a:p>
            <a:pPr marL="1143000" lvl="1" indent="-685800">
              <a:buFont typeface="Wingdings" panose="05000000000000000000" pitchFamily="2" charset="2"/>
              <a:buChar char="Ø"/>
            </a:pPr>
            <a:endParaRPr lang="en-US" sz="6200" dirty="0">
              <a:latin typeface="Century Gothic" panose="020B0502020202020204" pitchFamily="34" charset="0"/>
            </a:endParaRPr>
          </a:p>
          <a:p>
            <a:pPr marL="1143000" lvl="1" indent="-685800">
              <a:buFont typeface="Wingdings" panose="05000000000000000000" pitchFamily="2" charset="2"/>
              <a:buChar char="Ø"/>
            </a:pPr>
            <a:r>
              <a:rPr lang="en-US" sz="6200" dirty="0">
                <a:latin typeface="Century Gothic" panose="020B0502020202020204" pitchFamily="34" charset="0"/>
              </a:rPr>
              <a:t>ARC can address problem properties, however it does not fund demolition-only projects</a:t>
            </a:r>
          </a:p>
          <a:p>
            <a:pPr marL="1143000" lvl="1" indent="-685800">
              <a:buFont typeface="Wingdings" panose="05000000000000000000" pitchFamily="2" charset="2"/>
              <a:buChar char="Ø"/>
            </a:pPr>
            <a:endParaRPr lang="en-US" sz="6200" dirty="0">
              <a:latin typeface="Century Gothic" panose="020B0502020202020204" pitchFamily="34" charset="0"/>
            </a:endParaRPr>
          </a:p>
          <a:p>
            <a:pPr marL="1143000" lvl="1" indent="-685800">
              <a:buFont typeface="Wingdings" panose="05000000000000000000" pitchFamily="2" charset="2"/>
              <a:buChar char="Ø"/>
            </a:pPr>
            <a:r>
              <a:rPr lang="en-US" sz="6200" dirty="0">
                <a:latin typeface="Century Gothic" panose="020B0502020202020204" pitchFamily="34" charset="0"/>
              </a:rPr>
              <a:t>Brownfield projects probably a better fit for ARC (with a reuse of the site fully planned out)</a:t>
            </a: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3</a:t>
            </a:fld>
            <a:endParaRPr lang="en-US" sz="2399" b="0">
              <a:solidFill>
                <a:srgbClr val="002D5F"/>
              </a:solidFill>
              <a:latin typeface="Calibri Light"/>
            </a:endParaRPr>
          </a:p>
        </p:txBody>
      </p:sp>
    </p:spTree>
    <p:extLst>
      <p:ext uri="{BB962C8B-B14F-4D97-AF65-F5344CB8AC3E}">
        <p14:creationId xmlns:p14="http://schemas.microsoft.com/office/powerpoint/2010/main" val="132189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273051"/>
            <a:ext cx="23047960" cy="2031999"/>
          </a:xfrm>
        </p:spPr>
        <p:txBody>
          <a:bodyPr anchor="t">
            <a:normAutofit/>
          </a:bodyPr>
          <a:lstStyle/>
          <a:p>
            <a:pPr marL="91417" indent="0" algn="ctr"/>
            <a:r>
              <a:rPr lang="en-US" dirty="0">
                <a:latin typeface="Century Gothic" panose="020B0502020202020204" pitchFamily="34" charset="0"/>
              </a:rPr>
              <a:t>ARC Updates</a:t>
            </a:r>
            <a:r>
              <a:rPr lang="en-US" dirty="0"/>
              <a:t> </a:t>
            </a:r>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2914650"/>
            <a:ext cx="16268700" cy="8401050"/>
          </a:xfrm>
        </p:spPr>
        <p:txBody>
          <a:bodyPr>
            <a:normAutofit fontScale="92500" lnSpcReduction="10000"/>
          </a:bodyPr>
          <a:lstStyle/>
          <a:p>
            <a:pPr marL="685800" indent="-685800">
              <a:buFont typeface="Wingdings" panose="05000000000000000000" pitchFamily="2" charset="2"/>
              <a:buChar char="Ø"/>
            </a:pPr>
            <a:r>
              <a:rPr lang="en-US" sz="4800" dirty="0">
                <a:latin typeface="Century Gothic" panose="020B0502020202020204" pitchFamily="34" charset="0"/>
              </a:rPr>
              <a:t>Don’t forget about submitting your regional council audits(email to me, no hard copies)</a:t>
            </a:r>
          </a:p>
          <a:p>
            <a:pPr marL="685800" indent="-685800">
              <a:buFont typeface="Wingdings" panose="05000000000000000000" pitchFamily="2" charset="2"/>
              <a:buChar char="Ø"/>
            </a:pPr>
            <a:endParaRPr lang="en-US" sz="4800" dirty="0">
              <a:latin typeface="Century Gothic" panose="020B0502020202020204" pitchFamily="34" charset="0"/>
            </a:endParaRPr>
          </a:p>
          <a:p>
            <a:pPr marL="685800" indent="-685800">
              <a:buFont typeface="Wingdings" panose="05000000000000000000" pitchFamily="2" charset="2"/>
              <a:buChar char="Ø"/>
            </a:pPr>
            <a:r>
              <a:rPr lang="en-US" sz="4800" dirty="0">
                <a:latin typeface="Century Gothic" panose="020B0502020202020204" pitchFamily="34" charset="0"/>
              </a:rPr>
              <a:t>Next year we are going to ask each council for updates to your project priority lists (water, sewer, storm water projects only)—this is to show the feds an estimated unmet need for water infrastructure across the state</a:t>
            </a:r>
          </a:p>
          <a:p>
            <a:pPr marL="685800" indent="-685800">
              <a:buFont typeface="Wingdings" panose="05000000000000000000" pitchFamily="2" charset="2"/>
              <a:buChar char="Ø"/>
            </a:pPr>
            <a:endParaRPr lang="en-US" sz="4800" dirty="0">
              <a:latin typeface="Century Gothic" panose="020B0502020202020204" pitchFamily="34" charset="0"/>
            </a:endParaRPr>
          </a:p>
          <a:p>
            <a:pPr marL="685800" indent="-685800">
              <a:buFont typeface="Wingdings" panose="05000000000000000000" pitchFamily="2" charset="2"/>
              <a:buChar char="Ø"/>
            </a:pPr>
            <a:r>
              <a:rPr lang="en-US" sz="4800" dirty="0">
                <a:latin typeface="Century Gothic" panose="020B0502020202020204" pitchFamily="34" charset="0"/>
              </a:rPr>
              <a:t>Guidance for the state matching funds was sent out last week</a:t>
            </a: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4</a:t>
            </a:fld>
            <a:endParaRPr lang="en-US" sz="2399" b="0">
              <a:solidFill>
                <a:srgbClr val="002D5F"/>
              </a:solidFill>
              <a:latin typeface="Calibri Light"/>
            </a:endParaRPr>
          </a:p>
        </p:txBody>
      </p:sp>
    </p:spTree>
    <p:extLst>
      <p:ext uri="{BB962C8B-B14F-4D97-AF65-F5344CB8AC3E}">
        <p14:creationId xmlns:p14="http://schemas.microsoft.com/office/powerpoint/2010/main" val="239670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273051"/>
            <a:ext cx="23047960" cy="2946399"/>
          </a:xfrm>
        </p:spPr>
        <p:txBody>
          <a:bodyPr anchor="t">
            <a:normAutofit/>
          </a:bodyPr>
          <a:lstStyle/>
          <a:p>
            <a:pPr marL="91417" indent="0" algn="ctr"/>
            <a:r>
              <a:rPr lang="en-US" dirty="0">
                <a:latin typeface="Century Gothic" panose="020B0502020202020204" pitchFamily="34" charset="0"/>
              </a:rPr>
              <a:t>ARC Water/Sewer Applications</a:t>
            </a:r>
            <a:br>
              <a:rPr lang="en-US" dirty="0">
                <a:latin typeface="Century Gothic" panose="020B0502020202020204" pitchFamily="34" charset="0"/>
              </a:rPr>
            </a:br>
            <a:r>
              <a:rPr lang="en-US" sz="6000" dirty="0">
                <a:latin typeface="Century Gothic" panose="020B0502020202020204" pitchFamily="34" charset="0"/>
              </a:rPr>
              <a:t>Common Errors/Omissions on Applications</a:t>
            </a:r>
            <a:r>
              <a:rPr lang="en-US" dirty="0"/>
              <a:t> </a:t>
            </a:r>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972550"/>
          </a:xfrm>
        </p:spPr>
        <p:txBody>
          <a:bodyPr>
            <a:normAutofit fontScale="85000" lnSpcReduction="10000"/>
          </a:bodyPr>
          <a:lstStyle/>
          <a:p>
            <a:endParaRPr lang="en-US" sz="5700" dirty="0">
              <a:latin typeface="Century Gothic" panose="020B0502020202020204" pitchFamily="34" charset="0"/>
            </a:endParaRPr>
          </a:p>
          <a:p>
            <a:pPr marL="685800" indent="-685800">
              <a:buFont typeface="Wingdings" panose="05000000000000000000" pitchFamily="2" charset="2"/>
              <a:buChar char="Ø"/>
            </a:pPr>
            <a:r>
              <a:rPr lang="en-US" sz="5200" dirty="0">
                <a:latin typeface="Century Gothic" panose="020B0502020202020204" pitchFamily="34" charset="0"/>
              </a:rPr>
              <a:t>Use the most updated state strategies </a:t>
            </a:r>
          </a:p>
          <a:p>
            <a:pPr marL="685800" indent="-685800">
              <a:buFont typeface="Wingdings" panose="05000000000000000000" pitchFamily="2" charset="2"/>
              <a:buChar char="Ø"/>
            </a:pPr>
            <a:r>
              <a:rPr lang="en-US" sz="5200" dirty="0">
                <a:latin typeface="Century Gothic" panose="020B0502020202020204" pitchFamily="34" charset="0"/>
              </a:rPr>
              <a:t>Use the most updated ARC application forms</a:t>
            </a:r>
          </a:p>
          <a:p>
            <a:pPr marL="685800" indent="-685800">
              <a:buFont typeface="Wingdings" panose="05000000000000000000" pitchFamily="2" charset="2"/>
              <a:buChar char="Ø"/>
            </a:pPr>
            <a:r>
              <a:rPr lang="en-US" sz="5200" dirty="0">
                <a:latin typeface="Century Gothic" panose="020B0502020202020204" pitchFamily="34" charset="0"/>
              </a:rPr>
              <a:t>ONLY use the 3-page SF 424 from now on</a:t>
            </a:r>
          </a:p>
          <a:p>
            <a:pPr marL="685800" indent="-685800">
              <a:buFont typeface="Wingdings" panose="05000000000000000000" pitchFamily="2" charset="2"/>
              <a:buChar char="Ø"/>
            </a:pPr>
            <a:r>
              <a:rPr lang="en-US" sz="5200" dirty="0">
                <a:latin typeface="Century Gothic" panose="020B0502020202020204" pitchFamily="34" charset="0"/>
              </a:rPr>
              <a:t>Outcomes are ALWAYS the number of customers being served</a:t>
            </a:r>
          </a:p>
          <a:p>
            <a:pPr marL="685800" indent="-685800">
              <a:buFont typeface="Wingdings" panose="05000000000000000000" pitchFamily="2" charset="2"/>
              <a:buChar char="Ø"/>
            </a:pPr>
            <a:r>
              <a:rPr lang="en-US" sz="5200" dirty="0">
                <a:latin typeface="Century Gothic" panose="020B0502020202020204" pitchFamily="34" charset="0"/>
              </a:rPr>
              <a:t>Break down customers by residential and non-residential</a:t>
            </a:r>
          </a:p>
          <a:p>
            <a:pPr marL="685800" indent="-685800">
              <a:buFont typeface="Wingdings" panose="05000000000000000000" pitchFamily="2" charset="2"/>
              <a:buChar char="Ø"/>
            </a:pPr>
            <a:r>
              <a:rPr lang="en-US" sz="5200" dirty="0">
                <a:latin typeface="Century Gothic" panose="020B0502020202020204" pitchFamily="34" charset="0"/>
              </a:rPr>
              <a:t>Project contact on the SF424 should be the project administrator </a:t>
            </a: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5</a:t>
            </a:fld>
            <a:endParaRPr lang="en-US" sz="2399" b="0">
              <a:solidFill>
                <a:srgbClr val="002D5F"/>
              </a:solidFill>
              <a:latin typeface="Calibri Light"/>
            </a:endParaRPr>
          </a:p>
        </p:txBody>
      </p:sp>
    </p:spTree>
    <p:extLst>
      <p:ext uri="{BB962C8B-B14F-4D97-AF65-F5344CB8AC3E}">
        <p14:creationId xmlns:p14="http://schemas.microsoft.com/office/powerpoint/2010/main" val="656023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273051"/>
            <a:ext cx="23047960" cy="2946399"/>
          </a:xfrm>
        </p:spPr>
        <p:txBody>
          <a:bodyPr anchor="t">
            <a:normAutofit/>
          </a:bodyPr>
          <a:lstStyle/>
          <a:p>
            <a:pPr marL="91417" indent="0" algn="ctr"/>
            <a:r>
              <a:rPr lang="en-US" dirty="0">
                <a:latin typeface="Century Gothic" panose="020B0502020202020204" pitchFamily="34" charset="0"/>
              </a:rPr>
              <a:t>ARC Water/Sewer Applications</a:t>
            </a:r>
            <a:br>
              <a:rPr lang="en-US" dirty="0">
                <a:latin typeface="Century Gothic" panose="020B0502020202020204" pitchFamily="34" charset="0"/>
              </a:rPr>
            </a:br>
            <a:r>
              <a:rPr lang="en-US" sz="6000" dirty="0">
                <a:latin typeface="Century Gothic" panose="020B0502020202020204" pitchFamily="34" charset="0"/>
              </a:rPr>
              <a:t>Common Errors/Omissions on Applications</a:t>
            </a:r>
            <a:r>
              <a:rPr lang="en-US" dirty="0"/>
              <a:t> </a:t>
            </a:r>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972550"/>
          </a:xfrm>
        </p:spPr>
        <p:txBody>
          <a:bodyPr>
            <a:normAutofit/>
          </a:bodyPr>
          <a:lstStyle/>
          <a:p>
            <a:endParaRPr lang="en-US" sz="5700" dirty="0">
              <a:latin typeface="Century Gothic" panose="020B0502020202020204" pitchFamily="34" charset="0"/>
            </a:endParaRPr>
          </a:p>
          <a:p>
            <a:pPr marL="571500" indent="-571500">
              <a:buFont typeface="Wingdings" panose="05000000000000000000" pitchFamily="2" charset="2"/>
              <a:buChar char="Ø"/>
            </a:pPr>
            <a:r>
              <a:rPr lang="en-US" sz="4400" dirty="0">
                <a:latin typeface="Century Gothic" panose="020B0502020202020204" pitchFamily="34" charset="0"/>
              </a:rPr>
              <a:t>Temporary construction jobs are not an outcome (do not include them on the application)</a:t>
            </a:r>
          </a:p>
          <a:p>
            <a:pPr marL="571500" indent="-571500">
              <a:buFont typeface="Wingdings" panose="05000000000000000000" pitchFamily="2" charset="2"/>
              <a:buChar char="Ø"/>
            </a:pPr>
            <a:r>
              <a:rPr lang="en-US" sz="4400" dirty="0">
                <a:latin typeface="Century Gothic" panose="020B0502020202020204" pitchFamily="34" charset="0"/>
              </a:rPr>
              <a:t>Project schedules must be in calendar dates (January, February, etc.) not Month 1, Month 2</a:t>
            </a:r>
          </a:p>
          <a:p>
            <a:pPr marL="571500" indent="-571500">
              <a:buFont typeface="Wingdings" panose="05000000000000000000" pitchFamily="2" charset="2"/>
              <a:buChar char="Ø"/>
            </a:pPr>
            <a:r>
              <a:rPr lang="en-US" sz="4400" dirty="0">
                <a:latin typeface="Century Gothic" panose="020B0502020202020204" pitchFamily="34" charset="0"/>
              </a:rPr>
              <a:t>Water extension projects need to show evidence of demand for the service</a:t>
            </a:r>
          </a:p>
          <a:p>
            <a:pPr marL="571500" indent="-571500">
              <a:buFont typeface="Wingdings" panose="05000000000000000000" pitchFamily="2" charset="2"/>
              <a:buChar char="Ø"/>
            </a:pPr>
            <a:r>
              <a:rPr lang="en-US" sz="4400" dirty="0">
                <a:latin typeface="Century Gothic" panose="020B0502020202020204" pitchFamily="34" charset="0"/>
              </a:rPr>
              <a:t>Identify what census tract(s) the project area is located in</a:t>
            </a:r>
          </a:p>
          <a:p>
            <a:pPr marL="685800" indent="-685800">
              <a:buFont typeface="Wingdings" panose="05000000000000000000" pitchFamily="2" charset="2"/>
              <a:buChar char="Ø"/>
            </a:pPr>
            <a:endParaRPr lang="en-US" sz="52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6</a:t>
            </a:fld>
            <a:endParaRPr lang="en-US" sz="2399" b="0">
              <a:solidFill>
                <a:srgbClr val="002D5F"/>
              </a:solidFill>
              <a:latin typeface="Calibri Light"/>
            </a:endParaRPr>
          </a:p>
        </p:txBody>
      </p:sp>
    </p:spTree>
    <p:extLst>
      <p:ext uri="{BB962C8B-B14F-4D97-AF65-F5344CB8AC3E}">
        <p14:creationId xmlns:p14="http://schemas.microsoft.com/office/powerpoint/2010/main" val="344697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ARC Registered State Basic Agency</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685800" indent="-685800">
              <a:buFont typeface="Wingdings" panose="05000000000000000000" pitchFamily="2" charset="2"/>
              <a:buChar char="Ø"/>
            </a:pPr>
            <a:r>
              <a:rPr lang="en-US" sz="4400" dirty="0">
                <a:latin typeface="Century Gothic" panose="020B0502020202020204" pitchFamily="34" charset="0"/>
              </a:rPr>
              <a:t>WVDED can now serve as a basic agency for a construction project if necessary (“RSBA” projects)</a:t>
            </a:r>
          </a:p>
          <a:p>
            <a:pPr marL="685800" indent="-685800">
              <a:buFont typeface="Wingdings" panose="05000000000000000000" pitchFamily="2" charset="2"/>
              <a:buChar char="Ø"/>
            </a:pPr>
            <a:endParaRPr lang="en-US" sz="4400" dirty="0">
              <a:latin typeface="Century Gothic" panose="020B0502020202020204" pitchFamily="34" charset="0"/>
            </a:endParaRPr>
          </a:p>
          <a:p>
            <a:pPr marL="685800" indent="-685800">
              <a:buFont typeface="Wingdings" panose="05000000000000000000" pitchFamily="2" charset="2"/>
              <a:buChar char="Ø"/>
            </a:pPr>
            <a:r>
              <a:rPr lang="en-US" sz="4400" dirty="0">
                <a:latin typeface="Century Gothic" panose="020B0502020202020204" pitchFamily="34" charset="0"/>
              </a:rPr>
              <a:t>If the construction project already has USDA funds in the project, they will be the basic agency</a:t>
            </a:r>
          </a:p>
          <a:p>
            <a:pPr marL="685800" indent="-685800">
              <a:buFont typeface="Wingdings" panose="05000000000000000000" pitchFamily="2" charset="2"/>
              <a:buChar char="Ø"/>
            </a:pPr>
            <a:endParaRPr lang="en-US" sz="4400" dirty="0">
              <a:latin typeface="Century Gothic" panose="020B0502020202020204" pitchFamily="34" charset="0"/>
            </a:endParaRPr>
          </a:p>
          <a:p>
            <a:pPr marL="685800" indent="-685800">
              <a:buFont typeface="Wingdings" panose="05000000000000000000" pitchFamily="2" charset="2"/>
              <a:buChar char="Ø"/>
            </a:pPr>
            <a:r>
              <a:rPr lang="en-US" sz="4400" dirty="0">
                <a:latin typeface="Century Gothic" panose="020B0502020202020204" pitchFamily="34" charset="0"/>
              </a:rPr>
              <a:t>WVDED serving as basic agency will basically be the same as a CDBG project (except no LMI requirements and no Section 3)</a:t>
            </a:r>
          </a:p>
          <a:p>
            <a:pPr marL="685800" indent="-685800">
              <a:buFont typeface="Wingdings" panose="05000000000000000000" pitchFamily="2" charset="2"/>
              <a:buChar char="Ø"/>
            </a:pPr>
            <a:endParaRPr lang="en-US" sz="52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7</a:t>
            </a:fld>
            <a:endParaRPr lang="en-US" sz="2399" b="0">
              <a:solidFill>
                <a:srgbClr val="002D5F"/>
              </a:solidFill>
              <a:latin typeface="Calibri Light"/>
            </a:endParaRPr>
          </a:p>
        </p:txBody>
      </p:sp>
    </p:spTree>
    <p:extLst>
      <p:ext uri="{BB962C8B-B14F-4D97-AF65-F5344CB8AC3E}">
        <p14:creationId xmlns:p14="http://schemas.microsoft.com/office/powerpoint/2010/main" val="111498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CDBG Updates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457200" indent="-457200">
              <a:buFont typeface="Wingdings" panose="05000000000000000000" pitchFamily="2" charset="2"/>
              <a:buChar char="Ø"/>
            </a:pPr>
            <a:r>
              <a:rPr lang="en-US" sz="4400" dirty="0">
                <a:latin typeface="Century Gothic" panose="020B0502020202020204" pitchFamily="34" charset="0"/>
              </a:rPr>
              <a:t>Program Year 2022 Funding Cycle: October 1, 2022 – January 31, 2023 (estimate)</a:t>
            </a:r>
          </a:p>
          <a:p>
            <a:pPr marL="457200" indent="-457200">
              <a:buFont typeface="Wingdings" panose="05000000000000000000" pitchFamily="2" charset="2"/>
              <a:buChar char="Ø"/>
            </a:pPr>
            <a:endParaRPr lang="en-US" sz="4400" dirty="0">
              <a:latin typeface="Century Gothic" panose="020B0502020202020204" pitchFamily="34" charset="0"/>
            </a:endParaRPr>
          </a:p>
          <a:p>
            <a:pPr marL="457200" indent="-457200">
              <a:buFont typeface="Wingdings" panose="05000000000000000000" pitchFamily="2" charset="2"/>
              <a:buChar char="Ø"/>
            </a:pPr>
            <a:r>
              <a:rPr lang="en-US" sz="4400" dirty="0">
                <a:latin typeface="Century Gothic" panose="020B0502020202020204" pitchFamily="34" charset="0"/>
              </a:rPr>
              <a:t>We are adding a new category of eligible funding for Program Year 2022:</a:t>
            </a:r>
          </a:p>
          <a:p>
            <a:pPr marL="457200" indent="-457200">
              <a:buFont typeface="Wingdings" panose="05000000000000000000" pitchFamily="2" charset="2"/>
              <a:buChar char="Ø"/>
            </a:pPr>
            <a:endParaRPr lang="en-US" sz="4400" dirty="0">
              <a:latin typeface="Century Gothic" panose="020B0502020202020204" pitchFamily="34" charset="0"/>
            </a:endParaRPr>
          </a:p>
          <a:p>
            <a:pPr marL="914400" lvl="1" indent="-457200">
              <a:buFont typeface="Wingdings" panose="05000000000000000000" pitchFamily="2" charset="2"/>
              <a:buChar char="Ø"/>
            </a:pPr>
            <a:r>
              <a:rPr lang="en-US" sz="4400" dirty="0">
                <a:latin typeface="Century Gothic" panose="020B0502020202020204" pitchFamily="34" charset="0"/>
              </a:rPr>
              <a:t>Sidewalks, curb cuts, and streetscapes</a:t>
            </a:r>
          </a:p>
          <a:p>
            <a:pPr marL="685800" indent="-685800">
              <a:buFont typeface="Wingdings" panose="05000000000000000000" pitchFamily="2" charset="2"/>
              <a:buChar char="Ø"/>
            </a:pPr>
            <a:endParaRPr lang="en-US" sz="52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8</a:t>
            </a:fld>
            <a:endParaRPr lang="en-US" sz="2399" b="0">
              <a:solidFill>
                <a:srgbClr val="002D5F"/>
              </a:solidFill>
              <a:latin typeface="Calibri Light"/>
            </a:endParaRPr>
          </a:p>
        </p:txBody>
      </p:sp>
    </p:spTree>
    <p:extLst>
      <p:ext uri="{BB962C8B-B14F-4D97-AF65-F5344CB8AC3E}">
        <p14:creationId xmlns:p14="http://schemas.microsoft.com/office/powerpoint/2010/main" val="152775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5C826F-07DA-477B-B532-6E07299E98C2}"/>
              </a:ext>
            </a:extLst>
          </p:cNvPr>
          <p:cNvSpPr>
            <a:spLocks noGrp="1"/>
          </p:cNvSpPr>
          <p:nvPr>
            <p:ph type="title"/>
          </p:nvPr>
        </p:nvSpPr>
        <p:spPr>
          <a:xfrm>
            <a:off x="548640" y="692151"/>
            <a:ext cx="23047960" cy="1917699"/>
          </a:xfrm>
        </p:spPr>
        <p:txBody>
          <a:bodyPr anchor="t">
            <a:normAutofit/>
          </a:bodyPr>
          <a:lstStyle/>
          <a:p>
            <a:pPr marL="91417" indent="0" algn="ctr"/>
            <a:r>
              <a:rPr lang="en-US" dirty="0">
                <a:latin typeface="Century Gothic" panose="020B0502020202020204" pitchFamily="34" charset="0"/>
              </a:rPr>
              <a:t>CDBG Updates</a:t>
            </a:r>
            <a:endParaRPr lang="en-US" dirty="0"/>
          </a:p>
        </p:txBody>
      </p:sp>
      <p:sp>
        <p:nvSpPr>
          <p:cNvPr id="3" name="Content Placeholder 2">
            <a:extLst>
              <a:ext uri="{FF2B5EF4-FFF2-40B4-BE49-F238E27FC236}">
                <a16:creationId xmlns:a16="http://schemas.microsoft.com/office/drawing/2014/main" id="{459E80C5-E4BE-438F-BEDE-DD18120861CB}"/>
              </a:ext>
            </a:extLst>
          </p:cNvPr>
          <p:cNvSpPr>
            <a:spLocks noGrp="1"/>
          </p:cNvSpPr>
          <p:nvPr>
            <p:ph type="body" idx="1"/>
          </p:nvPr>
        </p:nvSpPr>
        <p:spPr>
          <a:xfrm>
            <a:off x="3848100" y="3067050"/>
            <a:ext cx="16268700" cy="8496300"/>
          </a:xfrm>
        </p:spPr>
        <p:txBody>
          <a:bodyPr>
            <a:normAutofit/>
          </a:bodyPr>
          <a:lstStyle/>
          <a:p>
            <a:pPr marL="457200" indent="-457200">
              <a:buFont typeface="Wingdings" panose="05000000000000000000" pitchFamily="2" charset="2"/>
              <a:buChar char="Ø"/>
            </a:pPr>
            <a:r>
              <a:rPr lang="en-US" sz="4400" dirty="0">
                <a:latin typeface="Century Gothic" panose="020B0502020202020204" pitchFamily="34" charset="0"/>
              </a:rPr>
              <a:t>What CDBG can now fund:</a:t>
            </a:r>
          </a:p>
          <a:p>
            <a:endParaRPr lang="en-US" sz="4400" dirty="0">
              <a:latin typeface="Century Gothic" panose="020B0502020202020204" pitchFamily="34" charset="0"/>
            </a:endParaRPr>
          </a:p>
          <a:p>
            <a:pPr marL="800100" lvl="1" indent="-342900">
              <a:buFont typeface="Wingdings" panose="05000000000000000000" pitchFamily="2" charset="2"/>
              <a:buChar char="Ø"/>
            </a:pPr>
            <a:r>
              <a:rPr lang="en-US" sz="4400" dirty="0">
                <a:latin typeface="Century Gothic" panose="020B0502020202020204" pitchFamily="34" charset="0"/>
              </a:rPr>
              <a:t>Water, sewer, storm water</a:t>
            </a:r>
          </a:p>
          <a:p>
            <a:pPr marL="800100" lvl="1" indent="-342900">
              <a:buFont typeface="Wingdings" panose="05000000000000000000" pitchFamily="2" charset="2"/>
              <a:buChar char="Ø"/>
            </a:pPr>
            <a:r>
              <a:rPr lang="en-US" sz="4400" dirty="0">
                <a:latin typeface="Century Gothic" panose="020B0502020202020204" pitchFamily="34" charset="0"/>
              </a:rPr>
              <a:t>Demolition</a:t>
            </a:r>
          </a:p>
          <a:p>
            <a:pPr marL="800100" lvl="1" indent="-342900">
              <a:buFont typeface="Wingdings" panose="05000000000000000000" pitchFamily="2" charset="2"/>
              <a:buChar char="Ø"/>
            </a:pPr>
            <a:r>
              <a:rPr lang="en-US" sz="4400" dirty="0">
                <a:latin typeface="Century Gothic" panose="020B0502020202020204" pitchFamily="34" charset="0"/>
              </a:rPr>
              <a:t>Brownfields</a:t>
            </a:r>
          </a:p>
          <a:p>
            <a:pPr marL="800100" lvl="1" indent="-342900">
              <a:buFont typeface="Wingdings" panose="05000000000000000000" pitchFamily="2" charset="2"/>
              <a:buChar char="Ø"/>
            </a:pPr>
            <a:r>
              <a:rPr lang="en-US" sz="4400" dirty="0">
                <a:latin typeface="Century Gothic" panose="020B0502020202020204" pitchFamily="34" charset="0"/>
              </a:rPr>
              <a:t>Parks</a:t>
            </a:r>
          </a:p>
          <a:p>
            <a:pPr marL="800100" lvl="1" indent="-342900">
              <a:buFont typeface="Wingdings" panose="05000000000000000000" pitchFamily="2" charset="2"/>
              <a:buChar char="Ø"/>
            </a:pPr>
            <a:r>
              <a:rPr lang="en-US" sz="4400" dirty="0">
                <a:latin typeface="Century Gothic" panose="020B0502020202020204" pitchFamily="34" charset="0"/>
              </a:rPr>
              <a:t>Sidewalks, curb cuts, streetscapes</a:t>
            </a:r>
          </a:p>
          <a:p>
            <a:pPr marL="685800" indent="-685800">
              <a:buFont typeface="Wingdings" panose="05000000000000000000" pitchFamily="2" charset="2"/>
              <a:buChar char="Ø"/>
            </a:pPr>
            <a:endParaRPr lang="en-US" sz="5200" dirty="0">
              <a:latin typeface="Century Gothic" panose="020B0502020202020204" pitchFamily="34" charset="0"/>
            </a:endParaRPr>
          </a:p>
          <a:p>
            <a:pPr marL="91417" indent="0" algn="just">
              <a:buNone/>
            </a:pPr>
            <a:endParaRPr lang="en-US" sz="47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215673E-2C3F-419B-B814-7D6D23756896}"/>
              </a:ext>
            </a:extLst>
          </p:cNvPr>
          <p:cNvSpPr>
            <a:spLocks noGrp="1"/>
          </p:cNvSpPr>
          <p:nvPr>
            <p:ph type="sldNum" sz="quarter" idx="12"/>
          </p:nvPr>
        </p:nvSpPr>
        <p:spPr/>
        <p:txBody>
          <a:bodyPr anchor="ctr">
            <a:normAutofit/>
          </a:bodyPr>
          <a:lstStyle/>
          <a:p>
            <a:pPr defTabSz="914171">
              <a:spcAft>
                <a:spcPts val="1200"/>
              </a:spcAft>
              <a:defRPr/>
            </a:pPr>
            <a:fld id="{330EA680-D336-4FF7-8B7A-9848BB0A1C32}" type="slidenum">
              <a:rPr lang="en-US" sz="2399" b="0">
                <a:solidFill>
                  <a:srgbClr val="002D5F"/>
                </a:solidFill>
                <a:latin typeface="Calibri Light"/>
              </a:rPr>
              <a:pPr defTabSz="914171">
                <a:spcAft>
                  <a:spcPts val="1200"/>
                </a:spcAft>
                <a:defRPr/>
              </a:pPr>
              <a:t>9</a:t>
            </a:fld>
            <a:endParaRPr lang="en-US" sz="2399" b="0">
              <a:solidFill>
                <a:srgbClr val="002D5F"/>
              </a:solidFill>
              <a:latin typeface="Calibri Light"/>
            </a:endParaRPr>
          </a:p>
        </p:txBody>
      </p:sp>
    </p:spTree>
    <p:extLst>
      <p:ext uri="{BB962C8B-B14F-4D97-AF65-F5344CB8AC3E}">
        <p14:creationId xmlns:p14="http://schemas.microsoft.com/office/powerpoint/2010/main" val="149135160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V Development Office">
      <a:majorFont>
        <a:latin typeface="Proxima Nova Blac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89B30A-A1DF-4959-BAAB-0080BF933B7F}" vid="{5AA6C7FA-1B0E-47E6-8617-9607EE550176}"/>
    </a:ext>
  </a:extLst>
</a:theme>
</file>

<file path=ppt/theme/theme2.xml><?xml version="1.0" encoding="utf-8"?>
<a:theme xmlns:a="http://schemas.openxmlformats.org/drawingml/2006/main" name="Titles">
  <a:themeElements>
    <a:clrScheme name="WV Development Office">
      <a:dk1>
        <a:srgbClr val="5D5C5D"/>
      </a:dk1>
      <a:lt1>
        <a:srgbClr val="FFFFFF"/>
      </a:lt1>
      <a:dk2>
        <a:srgbClr val="443946"/>
      </a:dk2>
      <a:lt2>
        <a:srgbClr val="FFFFFF"/>
      </a:lt2>
      <a:accent1>
        <a:srgbClr val="003A5D"/>
      </a:accent1>
      <a:accent2>
        <a:srgbClr val="D8C07E"/>
      </a:accent2>
      <a:accent3>
        <a:srgbClr val="4E7C98"/>
      </a:accent3>
      <a:accent4>
        <a:srgbClr val="BD9B60"/>
      </a:accent4>
      <a:accent5>
        <a:srgbClr val="D29847"/>
      </a:accent5>
      <a:accent6>
        <a:srgbClr val="90723C"/>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89B30A-A1DF-4959-BAAB-0080BF933B7F}" vid="{F80755BE-644E-4B1F-A527-01CAABF5B0C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DEVO_PowerPoint</Template>
  <TotalTime>148</TotalTime>
  <Words>715</Words>
  <Application>Microsoft Office PowerPoint</Application>
  <PresentationFormat>Custom</PresentationFormat>
  <Paragraphs>94</Paragraphs>
  <Slides>13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Cailbri</vt:lpstr>
      <vt:lpstr>Calibri</vt:lpstr>
      <vt:lpstr>Calibri Light</vt:lpstr>
      <vt:lpstr>Century Gothic</vt:lpstr>
      <vt:lpstr>Proxima Nova</vt:lpstr>
      <vt:lpstr>Proxima Nova Black</vt:lpstr>
      <vt:lpstr>Source Sans Pro Light</vt:lpstr>
      <vt:lpstr>Wingdings</vt:lpstr>
      <vt:lpstr>Custom Design</vt:lpstr>
      <vt:lpstr>Titles</vt:lpstr>
      <vt:lpstr>PowerPoint Presentation</vt:lpstr>
      <vt:lpstr>ARC Updates </vt:lpstr>
      <vt:lpstr>ARC Updates </vt:lpstr>
      <vt:lpstr>ARC Updates </vt:lpstr>
      <vt:lpstr>ARC Water/Sewer Applications Common Errors/Omissions on Applications </vt:lpstr>
      <vt:lpstr>ARC Water/Sewer Applications Common Errors/Omissions on Applications </vt:lpstr>
      <vt:lpstr>ARC Registered State Basic Agency</vt:lpstr>
      <vt:lpstr>CDBG Updates</vt:lpstr>
      <vt:lpstr>CDBG Updates</vt:lpstr>
      <vt:lpstr>CDBG Updates</vt:lpstr>
      <vt:lpstr>ARC and CDBG Funds</vt:lpstr>
      <vt:lpstr>ARC and CDBG Funds</vt:lpstr>
      <vt:lpstr>ARC and CDBG Funds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Ferrell, Jennifer L</dc:creator>
  <cp:keywords/>
  <dc:description/>
  <cp:lastModifiedBy>Bush, James E</cp:lastModifiedBy>
  <cp:revision>20</cp:revision>
  <cp:lastPrinted>2019-03-19T17:56:39Z</cp:lastPrinted>
  <dcterms:created xsi:type="dcterms:W3CDTF">2022-08-25T13:30:20Z</dcterms:created>
  <dcterms:modified xsi:type="dcterms:W3CDTF">2022-09-06T14:49:30Z</dcterms:modified>
  <cp:category/>
</cp:coreProperties>
</file>